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notesMasterIdLst>
    <p:notesMasterId r:id="rId55"/>
  </p:notesMasterIdLst>
  <p:sldIdLst>
    <p:sldId id="1373" r:id="rId2"/>
    <p:sldId id="1285" r:id="rId3"/>
    <p:sldId id="1281" r:id="rId4"/>
    <p:sldId id="1390" r:id="rId5"/>
    <p:sldId id="1391" r:id="rId6"/>
    <p:sldId id="1392" r:id="rId7"/>
    <p:sldId id="1282" r:id="rId8"/>
    <p:sldId id="1284" r:id="rId9"/>
    <p:sldId id="1394" r:id="rId10"/>
    <p:sldId id="1395" r:id="rId11"/>
    <p:sldId id="1396" r:id="rId12"/>
    <p:sldId id="1397" r:id="rId13"/>
    <p:sldId id="1398" r:id="rId14"/>
    <p:sldId id="1399" r:id="rId15"/>
    <p:sldId id="1400" r:id="rId16"/>
    <p:sldId id="1401" r:id="rId17"/>
    <p:sldId id="1402" r:id="rId18"/>
    <p:sldId id="1403" r:id="rId19"/>
    <p:sldId id="1404" r:id="rId20"/>
    <p:sldId id="1405" r:id="rId21"/>
    <p:sldId id="1301" r:id="rId22"/>
    <p:sldId id="1406" r:id="rId23"/>
    <p:sldId id="1407" r:id="rId24"/>
    <p:sldId id="1408" r:id="rId25"/>
    <p:sldId id="1409" r:id="rId26"/>
    <p:sldId id="1410" r:id="rId27"/>
    <p:sldId id="1411" r:id="rId28"/>
    <p:sldId id="1412" r:id="rId29"/>
    <p:sldId id="1413" r:id="rId30"/>
    <p:sldId id="1414" r:id="rId31"/>
    <p:sldId id="1415" r:id="rId32"/>
    <p:sldId id="1416" r:id="rId33"/>
    <p:sldId id="1417" r:id="rId34"/>
    <p:sldId id="1316" r:id="rId35"/>
    <p:sldId id="1318" r:id="rId36"/>
    <p:sldId id="1319" r:id="rId37"/>
    <p:sldId id="1320" r:id="rId38"/>
    <p:sldId id="1321" r:id="rId39"/>
    <p:sldId id="1389" r:id="rId40"/>
    <p:sldId id="1322" r:id="rId41"/>
    <p:sldId id="1371" r:id="rId42"/>
    <p:sldId id="1370" r:id="rId43"/>
    <p:sldId id="1325" r:id="rId44"/>
    <p:sldId id="1326" r:id="rId45"/>
    <p:sldId id="1327" r:id="rId46"/>
    <p:sldId id="1380" r:id="rId47"/>
    <p:sldId id="1381" r:id="rId48"/>
    <p:sldId id="1383" r:id="rId49"/>
    <p:sldId id="1384" r:id="rId50"/>
    <p:sldId id="1385" r:id="rId51"/>
    <p:sldId id="1386" r:id="rId52"/>
    <p:sldId id="1387" r:id="rId53"/>
    <p:sldId id="1332" r:id="rId5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30ED"/>
    <a:srgbClr val="0F104A"/>
    <a:srgbClr val="01011B"/>
    <a:srgbClr val="3031ED"/>
    <a:srgbClr val="000099"/>
    <a:srgbClr val="0000FF"/>
    <a:srgbClr val="0066FF"/>
    <a:srgbClr val="FFFF00"/>
    <a:srgbClr val="FF0066"/>
    <a:srgbClr val="13D8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1859" autoAdjust="0"/>
  </p:normalViewPr>
  <p:slideViewPr>
    <p:cSldViewPr snapToGrid="0">
      <p:cViewPr varScale="1">
        <p:scale>
          <a:sx n="70" d="100"/>
          <a:sy n="70" d="100"/>
        </p:scale>
        <p:origin x="74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Relationship Id="rId4" Type="http://schemas.openxmlformats.org/officeDocument/2006/relationships/image" Target="../media/image78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Relationship Id="rId4" Type="http://schemas.openxmlformats.org/officeDocument/2006/relationships/image" Target="../media/image28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2F9C1E49-2E8E-4E67-A1AC-1D5702A61888}" type="datetimeFigureOut">
              <a:rPr lang="en-US"/>
              <a:pPr>
                <a:defRPr/>
              </a:pPr>
              <a:t>2/7/2021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A4912AF8-6A9A-4DE6-869D-7E0AA6E487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9485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912AF8-6A9A-4DE6-869D-7E0AA6E48781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51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52010776-AA39-49B2-8F0D-5CE6F6FEB9F5}" type="slidenum">
              <a:rPr lang="en-US" sz="1200"/>
              <a:pPr algn="r" eaLnBrk="0" hangingPunct="0"/>
              <a:t>2</a:t>
            </a:fld>
            <a:endParaRPr lang="en-US" sz="120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801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912AF8-6A9A-4DE6-869D-7E0AA6E4878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108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912AF8-6A9A-4DE6-869D-7E0AA6E48781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423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8B8BD73-BA29-4445-9BDB-E753B5E980B6}" type="slidenum">
              <a:rPr lang="en-US" altLang="en-US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948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79CD-A8B5-4584-9D70-394C6F95D8BC}" type="slidenum">
              <a:rPr lang="en-US" altLang="en-US" smtClean="0"/>
              <a:pPr/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9657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pPr>
              <a:defRPr/>
            </a:pPr>
            <a:fld id="{DAF161F3-2709-4E92-A56E-4B3D24DD74A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48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DC3DE3-737D-4254-A75C-F560A744F82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360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E4EF4B-450C-46AE-93C0-413E44E175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12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F1BE8-0F69-4CFC-934C-7968EF9B08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28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03360-0A34-4CA4-B11E-4B6BC8B509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026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063D9-DE7C-4370-8216-056A33FD78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53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5721C4-6194-4A18-85E6-017B6342E8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728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678A1A95-979F-493A-9BE6-4698E88710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587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DFDF4-7A56-47BE-83A5-A3AE1995B4D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2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3D956A-2E30-4646-A877-5149650FF61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10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A055E4-43D2-4603-AD88-A8E7CA3CB0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065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56091A-CFA4-48A3-8E3D-D99B0A3C86D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22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6B1C81-475C-46F4-82F3-F4757B1845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219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6BA22-0275-4951-AEC6-2246471037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22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F339B1E-7CD4-4C76-A0E0-A9FABABA11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52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  <p:sldLayoutId id="2147484056" r:id="rId12"/>
    <p:sldLayoutId id="2147484057" r:id="rId13"/>
    <p:sldLayoutId id="214748405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6.png"/><Relationship Id="rId2" Type="http://schemas.openxmlformats.org/officeDocument/2006/relationships/tags" Target="../tags/tag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28.png"/><Relationship Id="rId5" Type="http://schemas.openxmlformats.org/officeDocument/2006/relationships/image" Target="../media/image25.png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0.wmf"/><Relationship Id="rId11" Type="http://schemas.openxmlformats.org/officeDocument/2006/relationships/image" Target="../media/image33.png"/><Relationship Id="rId5" Type="http://schemas.openxmlformats.org/officeDocument/2006/relationships/oleObject" Target="../embeddings/oleObject7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43.wmf"/><Relationship Id="rId4" Type="http://schemas.openxmlformats.org/officeDocument/2006/relationships/oleObject" Target="../embeddings/oleObject11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16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48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2.png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51.png"/><Relationship Id="rId10" Type="http://schemas.openxmlformats.org/officeDocument/2006/relationships/image" Target="../media/image47.wmf"/><Relationship Id="rId4" Type="http://schemas.openxmlformats.org/officeDocument/2006/relationships/image" Target="../media/image50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49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56.png"/><Relationship Id="rId4" Type="http://schemas.openxmlformats.org/officeDocument/2006/relationships/image" Target="../media/image55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63.gif"/><Relationship Id="rId4" Type="http://schemas.openxmlformats.org/officeDocument/2006/relationships/image" Target="../media/image62.gi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4.wmf"/><Relationship Id="rId4" Type="http://schemas.openxmlformats.org/officeDocument/2006/relationships/oleObject" Target="../embeddings/oleObject18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4.jpeg"/><Relationship Id="rId5" Type="http://schemas.openxmlformats.org/officeDocument/2006/relationships/hyperlink" Target="http://www.google.rs/url?sa=i&amp;rct=j&amp;q=&amp;esrc=s&amp;source=images&amp;cd=&amp;cad=rja&amp;uact=8&amp;docid=B5dUwxi8F6tdQM&amp;tbnid=INQfFI-a1Z5kxM:&amp;ved=0CAcQjRw&amp;url=http://tap.iop.org/atoms/particles/534/page_47331.html&amp;ei=YxUWVP7EIsejPbqGgbgD&amp;psig=AFQjCNE6CPhEYeo6w36ty_3YTXvRajoHOg&amp;ust=1410819765132400" TargetMode="External"/><Relationship Id="rId4" Type="http://schemas.openxmlformats.org/officeDocument/2006/relationships/image" Target="../media/image73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80.jpeg"/><Relationship Id="rId3" Type="http://schemas.openxmlformats.org/officeDocument/2006/relationships/image" Target="../media/image79.png"/><Relationship Id="rId7" Type="http://schemas.openxmlformats.org/officeDocument/2006/relationships/image" Target="../media/image76.png"/><Relationship Id="rId12" Type="http://schemas.openxmlformats.org/officeDocument/2006/relationships/hyperlink" Target="http://www.google.rs/url?sa=i&amp;rct=j&amp;q=&amp;esrc=s&amp;source=images&amp;cd=&amp;cad=rja&amp;uact=8&amp;docid=Ef5u7PBveE32MM&amp;tbnid=YcPtYHpBAxr0-M:&amp;ved=0CAcQjRw&amp;url=http://news.psu.edu/story/141170/2005/09/19/research/probing-question-what-antimatter-and-why-does-it-matter&amp;ei=xRYWVNLIMo33O6bzgOgD&amp;psig=AFQjCNE6CPhEYeo6w36ty_3YTXvRajoHOg&amp;ust=1410819765132400" TargetMode="Externa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78.png"/><Relationship Id="rId5" Type="http://schemas.openxmlformats.org/officeDocument/2006/relationships/image" Target="../media/image75.png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7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gif"/><Relationship Id="rId4" Type="http://schemas.openxmlformats.org/officeDocument/2006/relationships/image" Target="../media/image92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gif"/><Relationship Id="rId5" Type="http://schemas.openxmlformats.org/officeDocument/2006/relationships/image" Target="../media/image97.png"/><Relationship Id="rId4" Type="http://schemas.openxmlformats.org/officeDocument/2006/relationships/image" Target="../media/image96.jpeg"/><Relationship Id="rId9" Type="http://schemas.openxmlformats.org/officeDocument/2006/relationships/image" Target="../media/image10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gif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600" b="1" dirty="0" smtClean="0"/>
              <a:t>ВИЗУАЛИЗАЦИОНЕ </a:t>
            </a:r>
            <a:r>
              <a:rPr lang="ru-RU" sz="3600" b="1" dirty="0"/>
              <a:t>ТЕХНИКЕ У </a:t>
            </a:r>
            <a:r>
              <a:rPr lang="ru-RU" sz="3600" b="1" dirty="0" smtClean="0"/>
              <a:t>СТОМАТОЛОГИЈИ</a:t>
            </a:r>
            <a:r>
              <a:rPr lang="sr-Latn-RS" sz="3600" b="1" dirty="0" smtClean="0"/>
              <a:t/>
            </a:r>
            <a:br>
              <a:rPr lang="sr-Latn-RS" sz="3600" b="1" dirty="0" smtClean="0"/>
            </a:br>
            <a:r>
              <a:rPr lang="ru-RU" sz="3600" b="1" dirty="0" smtClean="0"/>
              <a:t> </a:t>
            </a:r>
            <a:r>
              <a:rPr lang="sr-Latn-RS" sz="2800" b="1" dirty="0" smtClean="0"/>
              <a:t/>
            </a:r>
            <a:br>
              <a:rPr lang="sr-Latn-RS" sz="2800" b="1" dirty="0" smtClean="0"/>
            </a:br>
            <a:r>
              <a:rPr lang="ru-RU" sz="2000" dirty="0" smtClean="0"/>
              <a:t>НАСТАВНА </a:t>
            </a:r>
            <a:r>
              <a:rPr lang="ru-RU" sz="2000" dirty="0"/>
              <a:t>ЈЕДИНИЦА </a:t>
            </a:r>
            <a:r>
              <a:rPr lang="ru-RU" sz="2000" dirty="0" smtClean="0"/>
              <a:t>1</a:t>
            </a:r>
            <a:r>
              <a:rPr lang="sr-Latn-RS" sz="2800" dirty="0"/>
              <a:t/>
            </a:r>
            <a:br>
              <a:rPr lang="sr-Latn-RS" sz="2800" dirty="0"/>
            </a:br>
            <a:r>
              <a:rPr lang="ru-RU" sz="2800" b="1" dirty="0" smtClean="0"/>
              <a:t>РАДИЈАЦИЈа, </a:t>
            </a:r>
            <a:r>
              <a:rPr lang="ru-RU" sz="2800" b="1" dirty="0"/>
              <a:t>ИСТОРИЈАТ И ФИЗИЧКИ ОСНОВИ. </a:t>
            </a:r>
            <a:r>
              <a:rPr lang="ru-RU" sz="2400" dirty="0"/>
              <a:t>	</a:t>
            </a:r>
            <a:br>
              <a:rPr lang="ru-RU" sz="2400" dirty="0"/>
            </a:br>
            <a:endParaRPr lang="en-GB" sz="2400" dirty="0"/>
          </a:p>
        </p:txBody>
      </p:sp>
      <p:sp>
        <p:nvSpPr>
          <p:cNvPr id="6" name="Rectangle 5"/>
          <p:cNvSpPr/>
          <p:nvPr/>
        </p:nvSpPr>
        <p:spPr>
          <a:xfrm>
            <a:off x="1163782" y="267234"/>
            <a:ext cx="68256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800" b="1" dirty="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ИНТЕГРИСАНЕ </a:t>
            </a:r>
            <a:r>
              <a:rPr lang="sr-Cyrl-RS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АКАДЕМСКЕ </a:t>
            </a:r>
            <a:endParaRPr lang="sr-Cyrl-RS" sz="28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sr-Cyrl-RS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СТУДИЈ</a:t>
            </a:r>
            <a:r>
              <a:rPr lang="en-GB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 </a:t>
            </a:r>
            <a:r>
              <a:rPr lang="sr-Cyrl-RS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СТОМАТОЛОГИЈЕ </a:t>
            </a:r>
            <a:endParaRPr lang="en-GB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51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AutoShape 4" descr="{\displaystyle f=E/h}"/>
          <p:cNvSpPr>
            <a:spLocks noChangeAspect="1" noChangeArrowheads="1"/>
          </p:cNvSpPr>
          <p:nvPr/>
        </p:nvSpPr>
        <p:spPr bwMode="auto">
          <a:xfrm>
            <a:off x="2219325" y="1264444"/>
            <a:ext cx="228600" cy="228600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01" name="AutoShape 5" descr="{\displaystyle \hbar =h/(2\pi )}"/>
          <p:cNvSpPr>
            <a:spLocks noChangeAspect="1" noChangeArrowheads="1"/>
          </p:cNvSpPr>
          <p:nvPr/>
        </p:nvSpPr>
        <p:spPr bwMode="auto">
          <a:xfrm>
            <a:off x="13371910" y="1470422"/>
            <a:ext cx="228600" cy="228600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02" name="AutoShape 6" descr="{\displaystyle E=\hbar \omega }"/>
          <p:cNvSpPr>
            <a:spLocks noChangeAspect="1" noChangeArrowheads="1"/>
          </p:cNvSpPr>
          <p:nvPr/>
        </p:nvSpPr>
        <p:spPr bwMode="auto">
          <a:xfrm>
            <a:off x="2219325" y="1687116"/>
            <a:ext cx="228600" cy="228600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503" name="AutoShape 7" descr="{\displaystyle \mathbf {L} =n\cdot \hbar =n\cdot {h \over 2\pi }}"/>
          <p:cNvSpPr>
            <a:spLocks noChangeAspect="1" noChangeArrowheads="1"/>
          </p:cNvSpPr>
          <p:nvPr/>
        </p:nvSpPr>
        <p:spPr bwMode="auto">
          <a:xfrm>
            <a:off x="2219325" y="2305050"/>
            <a:ext cx="228600" cy="228600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650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548" y="710693"/>
            <a:ext cx="4095215" cy="241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928570" y="4264108"/>
            <a:ext cx="47976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dirty="0"/>
              <a:t>ВЕЛИЧИНА</a:t>
            </a:r>
            <a:r>
              <a:rPr lang="en-US" dirty="0"/>
              <a:t> </a:t>
            </a:r>
            <a:r>
              <a:rPr lang="sr-Cyrl-RS" dirty="0"/>
              <a:t>АТОМА</a:t>
            </a:r>
            <a:endParaRPr lang="en-US" dirty="0"/>
          </a:p>
          <a:p>
            <a:endParaRPr lang="en-US" dirty="0"/>
          </a:p>
          <a:p>
            <a:r>
              <a:rPr lang="sr-Cyrl-RS" dirty="0"/>
              <a:t>Језгро</a:t>
            </a:r>
            <a:r>
              <a:rPr lang="en-US" dirty="0"/>
              <a:t> </a:t>
            </a:r>
            <a:r>
              <a:rPr lang="sr-Cyrl-RS" dirty="0"/>
              <a:t>атома</a:t>
            </a:r>
            <a:r>
              <a:rPr lang="en-US" dirty="0"/>
              <a:t> </a:t>
            </a:r>
            <a:r>
              <a:rPr lang="sr-Cyrl-RS" dirty="0"/>
              <a:t>је</a:t>
            </a:r>
            <a:r>
              <a:rPr lang="en-US" dirty="0"/>
              <a:t> </a:t>
            </a:r>
            <a:r>
              <a:rPr lang="sr-Cyrl-RS" dirty="0"/>
              <a:t>попут</a:t>
            </a:r>
            <a:r>
              <a:rPr lang="en-US" dirty="0"/>
              <a:t> </a:t>
            </a:r>
            <a:r>
              <a:rPr lang="sr-Cyrl-RS" dirty="0"/>
              <a:t>семенке</a:t>
            </a:r>
            <a:r>
              <a:rPr lang="en-US" dirty="0"/>
              <a:t> </a:t>
            </a:r>
            <a:r>
              <a:rPr lang="sr-Cyrl-RS" dirty="0"/>
              <a:t>поморанџе</a:t>
            </a:r>
            <a:r>
              <a:rPr lang="en-US" dirty="0"/>
              <a:t>.</a:t>
            </a:r>
          </a:p>
          <a:p>
            <a:r>
              <a:rPr lang="sr-Cyrl-RS" dirty="0"/>
              <a:t>Електронски</a:t>
            </a:r>
            <a:r>
              <a:rPr lang="en-US" dirty="0"/>
              <a:t> </a:t>
            </a:r>
            <a:r>
              <a:rPr lang="sr-Cyrl-RS" dirty="0"/>
              <a:t>омотач</a:t>
            </a:r>
            <a:r>
              <a:rPr lang="en-US" dirty="0"/>
              <a:t> </a:t>
            </a:r>
            <a:r>
              <a:rPr lang="sr-Cyrl-RS" dirty="0"/>
              <a:t>је</a:t>
            </a:r>
            <a:r>
              <a:rPr lang="en-US" dirty="0"/>
              <a:t> </a:t>
            </a:r>
            <a:r>
              <a:rPr lang="sr-Cyrl-RS" dirty="0"/>
              <a:t>као</a:t>
            </a:r>
            <a:r>
              <a:rPr lang="en-US" dirty="0"/>
              <a:t> 4.5 </a:t>
            </a:r>
            <a:r>
              <a:rPr lang="sr-Cyrl-RS" dirty="0"/>
              <a:t>фудбалских</a:t>
            </a:r>
            <a:r>
              <a:rPr lang="en-US" dirty="0"/>
              <a:t> </a:t>
            </a:r>
            <a:r>
              <a:rPr lang="sr-Cyrl-RS" dirty="0"/>
              <a:t>игралишта</a:t>
            </a:r>
            <a:r>
              <a:rPr lang="en-US" dirty="0"/>
              <a:t> (500 </a:t>
            </a:r>
            <a:r>
              <a:rPr lang="sr-Cyrl-RS" dirty="0"/>
              <a:t>метара</a:t>
            </a:r>
            <a:r>
              <a:rPr lang="en-US" dirty="0"/>
              <a:t>).</a:t>
            </a:r>
          </a:p>
        </p:txBody>
      </p:sp>
      <p:sp>
        <p:nvSpPr>
          <p:cNvPr id="8" name="Rectangle 7"/>
          <p:cNvSpPr/>
          <p:nvPr/>
        </p:nvSpPr>
        <p:spPr>
          <a:xfrm>
            <a:off x="396847" y="4264108"/>
            <a:ext cx="28190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Атоми су веома мали: величина атома се мери у пикометрима — билионитим деловима (10</a:t>
            </a:r>
            <a:r>
              <a:rPr lang="ru-RU" baseline="30000" dirty="0"/>
              <a:t>−12</a:t>
            </a:r>
            <a:r>
              <a:rPr lang="ru-RU" dirty="0"/>
              <a:t>) метра.</a:t>
            </a:r>
            <a:endParaRPr lang="en-US" dirty="0"/>
          </a:p>
        </p:txBody>
      </p:sp>
      <p:sp>
        <p:nvSpPr>
          <p:cNvPr id="9" name="WordArt 28"/>
          <p:cNvSpPr>
            <a:spLocks noChangeArrowheads="1" noChangeShapeType="1" noTextEdit="1"/>
          </p:cNvSpPr>
          <p:nvPr/>
        </p:nvSpPr>
        <p:spPr bwMode="auto">
          <a:xfrm>
            <a:off x="2432284" y="3646291"/>
            <a:ext cx="4093694" cy="261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27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99.9% МАСЕ У ЈЕЗГРУ</a:t>
            </a:r>
            <a:endParaRPr lang="en-US" sz="2700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5633" y="1170557"/>
            <a:ext cx="3310582" cy="10731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2466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99" y="639421"/>
            <a:ext cx="3626333" cy="367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42900" y="4861036"/>
            <a:ext cx="83951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RS" dirty="0" smtClean="0"/>
              <a:t>Илустрација атома хелијума. Приказан је нуклеус (љубичасто) и дистрибуција електронског облака (црно). Нуклеус (горе десно) у хелијуму је у реалности сферно симетричан и блиско је сличан електронском облаку, мада код компликованијих нуклеуса то није случај. Црна линија представља један ангстрем (10</a:t>
            </a:r>
            <a:r>
              <a:rPr lang="sr-Cyrl-RS" baseline="30000" dirty="0" smtClean="0"/>
              <a:t>−10</a:t>
            </a:r>
            <a:r>
              <a:rPr lang="sr-Cyrl-RS" dirty="0" smtClean="0"/>
              <a:t> </a:t>
            </a:r>
            <a:r>
              <a:rPr lang="en-US" dirty="0" smtClean="0"/>
              <a:t>m </a:t>
            </a:r>
            <a:r>
              <a:rPr lang="sr-Cyrl-RS" dirty="0" smtClean="0"/>
              <a:t>или 100 </a:t>
            </a:r>
            <a:r>
              <a:rPr lang="en-US" dirty="0" smtClean="0"/>
              <a:t>pm).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58012" y="894201"/>
            <a:ext cx="322643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Атом је електронеутралан.</a:t>
            </a:r>
          </a:p>
          <a:p>
            <a:r>
              <a:rPr lang="ru-RU" sz="2000" dirty="0" smtClean="0"/>
              <a:t>Укупно </a:t>
            </a:r>
            <a:r>
              <a:rPr lang="ru-RU" sz="2000" dirty="0"/>
              <a:t>позитивно наелектрисање је једнако негативном, а то значи да је број протона једног атома једнак броју његових електрона.</a:t>
            </a:r>
          </a:p>
          <a:p>
            <a:r>
              <a:rPr lang="ru-RU" sz="2000" dirty="0"/>
              <a:t>
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85960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8"/>
          <p:cNvSpPr txBox="1">
            <a:spLocks noChangeArrowheads="1"/>
          </p:cNvSpPr>
          <p:nvPr/>
        </p:nvSpPr>
        <p:spPr bwMode="auto">
          <a:xfrm>
            <a:off x="3654028" y="1863329"/>
            <a:ext cx="10798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/>
          </a:p>
        </p:txBody>
      </p:sp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1557" y="1208237"/>
            <a:ext cx="6728735" cy="294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4102" y="4153292"/>
            <a:ext cx="6784194" cy="1906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436729" y="226959"/>
            <a:ext cx="8270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Са становишта данашње физике, све интеракције у природи се могу свести</a:t>
            </a:r>
            <a:r>
              <a:rPr 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на 4 основне силе: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33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4" descr="helium atom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45433" y="3098100"/>
            <a:ext cx="3150115" cy="3126651"/>
          </a:xfrm>
        </p:spPr>
      </p:pic>
      <p:graphicFrame>
        <p:nvGraphicFramePr>
          <p:cNvPr id="5122" name="Object 6"/>
          <p:cNvGraphicFramePr>
            <a:graphicFrameLocks noGrp="1" noChangeAspect="1"/>
          </p:cNvGraphicFramePr>
          <p:nvPr>
            <p:ph sz="half" idx="2"/>
            <p:extLst/>
          </p:nvPr>
        </p:nvGraphicFramePr>
        <p:xfrm>
          <a:off x="6194823" y="3727395"/>
          <a:ext cx="2715463" cy="2443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4" name="Equation" r:id="rId4" imgW="253890" imgH="228501" progId="">
                  <p:embed/>
                </p:oleObj>
              </mc:Choice>
              <mc:Fallback>
                <p:oleObj name="Equation" r:id="rId4" imgW="253890" imgH="228501" progId="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4823" y="3727395"/>
                        <a:ext cx="2715463" cy="244391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Oval 3"/>
          <p:cNvSpPr>
            <a:spLocks noChangeArrowheads="1"/>
          </p:cNvSpPr>
          <p:nvPr/>
        </p:nvSpPr>
        <p:spPr bwMode="auto">
          <a:xfrm>
            <a:off x="1857375" y="506476"/>
            <a:ext cx="109538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25" name="Oval 4"/>
          <p:cNvSpPr>
            <a:spLocks noChangeArrowheads="1"/>
          </p:cNvSpPr>
          <p:nvPr/>
        </p:nvSpPr>
        <p:spPr bwMode="auto">
          <a:xfrm>
            <a:off x="1912145" y="506476"/>
            <a:ext cx="108347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26" name="Oval 5"/>
          <p:cNvSpPr>
            <a:spLocks noChangeArrowheads="1"/>
          </p:cNvSpPr>
          <p:nvPr/>
        </p:nvSpPr>
        <p:spPr bwMode="auto">
          <a:xfrm>
            <a:off x="1912145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27" name="Oval 6"/>
          <p:cNvSpPr>
            <a:spLocks noChangeArrowheads="1"/>
          </p:cNvSpPr>
          <p:nvPr/>
        </p:nvSpPr>
        <p:spPr bwMode="auto">
          <a:xfrm>
            <a:off x="1857375" y="4040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28" name="Oval 7"/>
          <p:cNvSpPr>
            <a:spLocks noChangeArrowheads="1"/>
          </p:cNvSpPr>
          <p:nvPr/>
        </p:nvSpPr>
        <p:spPr bwMode="auto">
          <a:xfrm>
            <a:off x="1803797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29" name="Oval 8"/>
          <p:cNvSpPr>
            <a:spLocks noChangeArrowheads="1"/>
          </p:cNvSpPr>
          <p:nvPr/>
        </p:nvSpPr>
        <p:spPr bwMode="auto">
          <a:xfrm>
            <a:off x="1749028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30" name="Oval 9"/>
          <p:cNvSpPr>
            <a:spLocks noChangeArrowheads="1"/>
          </p:cNvSpPr>
          <p:nvPr/>
        </p:nvSpPr>
        <p:spPr bwMode="auto">
          <a:xfrm>
            <a:off x="1695451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31" name="Oval 10"/>
          <p:cNvSpPr>
            <a:spLocks noChangeArrowheads="1"/>
          </p:cNvSpPr>
          <p:nvPr/>
        </p:nvSpPr>
        <p:spPr bwMode="auto">
          <a:xfrm>
            <a:off x="1912145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32" name="Oval 11"/>
          <p:cNvSpPr>
            <a:spLocks noChangeArrowheads="1"/>
          </p:cNvSpPr>
          <p:nvPr/>
        </p:nvSpPr>
        <p:spPr bwMode="auto">
          <a:xfrm>
            <a:off x="1695451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33" name="Oval 12"/>
          <p:cNvSpPr>
            <a:spLocks noChangeArrowheads="1"/>
          </p:cNvSpPr>
          <p:nvPr/>
        </p:nvSpPr>
        <p:spPr bwMode="auto">
          <a:xfrm>
            <a:off x="1749028" y="4040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34" name="Oval 13"/>
          <p:cNvSpPr>
            <a:spLocks noChangeArrowheads="1"/>
          </p:cNvSpPr>
          <p:nvPr/>
        </p:nvSpPr>
        <p:spPr bwMode="auto">
          <a:xfrm>
            <a:off x="1803797" y="6076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35" name="Oval 14"/>
          <p:cNvSpPr>
            <a:spLocks noChangeArrowheads="1"/>
          </p:cNvSpPr>
          <p:nvPr/>
        </p:nvSpPr>
        <p:spPr bwMode="auto">
          <a:xfrm flipV="1">
            <a:off x="4138614" y="506476"/>
            <a:ext cx="108347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36" name="Oval 15"/>
          <p:cNvSpPr>
            <a:spLocks noChangeArrowheads="1"/>
          </p:cNvSpPr>
          <p:nvPr/>
        </p:nvSpPr>
        <p:spPr bwMode="auto">
          <a:xfrm flipV="1">
            <a:off x="4193383" y="506476"/>
            <a:ext cx="108347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37" name="Oval 16"/>
          <p:cNvSpPr>
            <a:spLocks noChangeArrowheads="1"/>
          </p:cNvSpPr>
          <p:nvPr/>
        </p:nvSpPr>
        <p:spPr bwMode="auto">
          <a:xfrm flipV="1">
            <a:off x="4193383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38" name="Oval 17"/>
          <p:cNvSpPr>
            <a:spLocks noChangeArrowheads="1"/>
          </p:cNvSpPr>
          <p:nvPr/>
        </p:nvSpPr>
        <p:spPr bwMode="auto">
          <a:xfrm flipV="1">
            <a:off x="4138614" y="4040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39" name="Oval 18"/>
          <p:cNvSpPr>
            <a:spLocks noChangeArrowheads="1"/>
          </p:cNvSpPr>
          <p:nvPr/>
        </p:nvSpPr>
        <p:spPr bwMode="auto">
          <a:xfrm flipV="1">
            <a:off x="4083844" y="455277"/>
            <a:ext cx="109538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40" name="Oval 19"/>
          <p:cNvSpPr>
            <a:spLocks noChangeArrowheads="1"/>
          </p:cNvSpPr>
          <p:nvPr/>
        </p:nvSpPr>
        <p:spPr bwMode="auto">
          <a:xfrm flipV="1">
            <a:off x="4030266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41" name="Oval 20"/>
          <p:cNvSpPr>
            <a:spLocks noChangeArrowheads="1"/>
          </p:cNvSpPr>
          <p:nvPr/>
        </p:nvSpPr>
        <p:spPr bwMode="auto">
          <a:xfrm flipV="1">
            <a:off x="3975497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42" name="Oval 21"/>
          <p:cNvSpPr>
            <a:spLocks noChangeArrowheads="1"/>
          </p:cNvSpPr>
          <p:nvPr/>
        </p:nvSpPr>
        <p:spPr bwMode="auto">
          <a:xfrm flipV="1">
            <a:off x="4193383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43" name="Oval 22"/>
          <p:cNvSpPr>
            <a:spLocks noChangeArrowheads="1"/>
          </p:cNvSpPr>
          <p:nvPr/>
        </p:nvSpPr>
        <p:spPr bwMode="auto">
          <a:xfrm flipV="1">
            <a:off x="3975497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44" name="Oval 23"/>
          <p:cNvSpPr>
            <a:spLocks noChangeArrowheads="1"/>
          </p:cNvSpPr>
          <p:nvPr/>
        </p:nvSpPr>
        <p:spPr bwMode="auto">
          <a:xfrm flipV="1">
            <a:off x="4030266" y="4040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45" name="Oval 24"/>
          <p:cNvSpPr>
            <a:spLocks noChangeArrowheads="1"/>
          </p:cNvSpPr>
          <p:nvPr/>
        </p:nvSpPr>
        <p:spPr bwMode="auto">
          <a:xfrm flipV="1">
            <a:off x="4083844" y="607677"/>
            <a:ext cx="109538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46" name="Oval 25"/>
          <p:cNvSpPr>
            <a:spLocks noChangeArrowheads="1"/>
          </p:cNvSpPr>
          <p:nvPr/>
        </p:nvSpPr>
        <p:spPr bwMode="auto">
          <a:xfrm>
            <a:off x="6473428" y="506476"/>
            <a:ext cx="109538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47" name="Oval 26"/>
          <p:cNvSpPr>
            <a:spLocks noChangeArrowheads="1"/>
          </p:cNvSpPr>
          <p:nvPr/>
        </p:nvSpPr>
        <p:spPr bwMode="auto">
          <a:xfrm>
            <a:off x="6528197" y="506476"/>
            <a:ext cx="108347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48" name="Oval 27"/>
          <p:cNvSpPr>
            <a:spLocks noChangeArrowheads="1"/>
          </p:cNvSpPr>
          <p:nvPr/>
        </p:nvSpPr>
        <p:spPr bwMode="auto">
          <a:xfrm>
            <a:off x="6528197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49" name="Oval 28"/>
          <p:cNvSpPr>
            <a:spLocks noChangeArrowheads="1"/>
          </p:cNvSpPr>
          <p:nvPr/>
        </p:nvSpPr>
        <p:spPr bwMode="auto">
          <a:xfrm>
            <a:off x="6473428" y="4040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50" name="Oval 29"/>
          <p:cNvSpPr>
            <a:spLocks noChangeArrowheads="1"/>
          </p:cNvSpPr>
          <p:nvPr/>
        </p:nvSpPr>
        <p:spPr bwMode="auto">
          <a:xfrm>
            <a:off x="6419851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51" name="Oval 30"/>
          <p:cNvSpPr>
            <a:spLocks noChangeArrowheads="1"/>
          </p:cNvSpPr>
          <p:nvPr/>
        </p:nvSpPr>
        <p:spPr bwMode="auto">
          <a:xfrm>
            <a:off x="6365083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52" name="Oval 31"/>
          <p:cNvSpPr>
            <a:spLocks noChangeArrowheads="1"/>
          </p:cNvSpPr>
          <p:nvPr/>
        </p:nvSpPr>
        <p:spPr bwMode="auto">
          <a:xfrm>
            <a:off x="6310312" y="5564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53" name="Oval 32"/>
          <p:cNvSpPr>
            <a:spLocks noChangeArrowheads="1"/>
          </p:cNvSpPr>
          <p:nvPr/>
        </p:nvSpPr>
        <p:spPr bwMode="auto">
          <a:xfrm>
            <a:off x="6528197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54" name="Oval 33"/>
          <p:cNvSpPr>
            <a:spLocks noChangeArrowheads="1"/>
          </p:cNvSpPr>
          <p:nvPr/>
        </p:nvSpPr>
        <p:spPr bwMode="auto">
          <a:xfrm>
            <a:off x="6310312" y="455277"/>
            <a:ext cx="109538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55" name="Oval 34"/>
          <p:cNvSpPr>
            <a:spLocks noChangeArrowheads="1"/>
          </p:cNvSpPr>
          <p:nvPr/>
        </p:nvSpPr>
        <p:spPr bwMode="auto">
          <a:xfrm>
            <a:off x="6365083" y="4040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56" name="Oval 35"/>
          <p:cNvSpPr>
            <a:spLocks noChangeArrowheads="1"/>
          </p:cNvSpPr>
          <p:nvPr/>
        </p:nvSpPr>
        <p:spPr bwMode="auto">
          <a:xfrm>
            <a:off x="6419851" y="6076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57" name="Oval 36"/>
          <p:cNvSpPr>
            <a:spLocks noChangeArrowheads="1"/>
          </p:cNvSpPr>
          <p:nvPr/>
        </p:nvSpPr>
        <p:spPr bwMode="auto">
          <a:xfrm>
            <a:off x="6419851" y="506476"/>
            <a:ext cx="108347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58" name="Oval 37"/>
          <p:cNvSpPr>
            <a:spLocks noChangeArrowheads="1"/>
          </p:cNvSpPr>
          <p:nvPr/>
        </p:nvSpPr>
        <p:spPr bwMode="auto">
          <a:xfrm>
            <a:off x="6473428" y="506476"/>
            <a:ext cx="109538" cy="10120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59" name="Oval 38"/>
          <p:cNvSpPr>
            <a:spLocks noChangeArrowheads="1"/>
          </p:cNvSpPr>
          <p:nvPr/>
        </p:nvSpPr>
        <p:spPr bwMode="auto">
          <a:xfrm>
            <a:off x="6473428" y="455277"/>
            <a:ext cx="109538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60" name="Oval 39"/>
          <p:cNvSpPr>
            <a:spLocks noChangeArrowheads="1"/>
          </p:cNvSpPr>
          <p:nvPr/>
        </p:nvSpPr>
        <p:spPr bwMode="auto">
          <a:xfrm>
            <a:off x="6419851" y="4040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61" name="Oval 40"/>
          <p:cNvSpPr>
            <a:spLocks noChangeArrowheads="1"/>
          </p:cNvSpPr>
          <p:nvPr/>
        </p:nvSpPr>
        <p:spPr bwMode="auto">
          <a:xfrm>
            <a:off x="6365083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62" name="Oval 41"/>
          <p:cNvSpPr>
            <a:spLocks noChangeArrowheads="1"/>
          </p:cNvSpPr>
          <p:nvPr/>
        </p:nvSpPr>
        <p:spPr bwMode="auto">
          <a:xfrm>
            <a:off x="6310312" y="5564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63" name="Oval 42"/>
          <p:cNvSpPr>
            <a:spLocks noChangeArrowheads="1"/>
          </p:cNvSpPr>
          <p:nvPr/>
        </p:nvSpPr>
        <p:spPr bwMode="auto">
          <a:xfrm>
            <a:off x="6256735" y="556482"/>
            <a:ext cx="108347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64" name="Oval 43"/>
          <p:cNvSpPr>
            <a:spLocks noChangeArrowheads="1"/>
          </p:cNvSpPr>
          <p:nvPr/>
        </p:nvSpPr>
        <p:spPr bwMode="auto">
          <a:xfrm>
            <a:off x="6473428" y="5564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65" name="Oval 44"/>
          <p:cNvSpPr>
            <a:spLocks noChangeArrowheads="1"/>
          </p:cNvSpPr>
          <p:nvPr/>
        </p:nvSpPr>
        <p:spPr bwMode="auto">
          <a:xfrm>
            <a:off x="6256735" y="4552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66" name="Oval 45"/>
          <p:cNvSpPr>
            <a:spLocks noChangeArrowheads="1"/>
          </p:cNvSpPr>
          <p:nvPr/>
        </p:nvSpPr>
        <p:spPr bwMode="auto">
          <a:xfrm>
            <a:off x="6310312" y="404082"/>
            <a:ext cx="109538" cy="102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67" name="Oval 46"/>
          <p:cNvSpPr>
            <a:spLocks noChangeArrowheads="1"/>
          </p:cNvSpPr>
          <p:nvPr/>
        </p:nvSpPr>
        <p:spPr bwMode="auto">
          <a:xfrm>
            <a:off x="6365083" y="607677"/>
            <a:ext cx="108347" cy="10120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68" name="Text Box 47"/>
          <p:cNvSpPr txBox="1">
            <a:spLocks noChangeArrowheads="1"/>
          </p:cNvSpPr>
          <p:nvPr/>
        </p:nvSpPr>
        <p:spPr bwMode="auto">
          <a:xfrm>
            <a:off x="2834880" y="251681"/>
            <a:ext cx="434578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4050" b="1" dirty="0"/>
              <a:t>+</a:t>
            </a:r>
          </a:p>
        </p:txBody>
      </p:sp>
      <p:sp>
        <p:nvSpPr>
          <p:cNvPr id="5169" name="Text Box 48"/>
          <p:cNvSpPr txBox="1">
            <a:spLocks noChangeArrowheads="1"/>
          </p:cNvSpPr>
          <p:nvPr/>
        </p:nvSpPr>
        <p:spPr bwMode="auto">
          <a:xfrm>
            <a:off x="5105400" y="251681"/>
            <a:ext cx="415529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4050" b="1"/>
              <a:t>=</a:t>
            </a:r>
          </a:p>
        </p:txBody>
      </p:sp>
      <p:sp>
        <p:nvSpPr>
          <p:cNvPr id="5170" name="Text Box 49"/>
          <p:cNvSpPr txBox="1">
            <a:spLocks noChangeArrowheads="1"/>
          </p:cNvSpPr>
          <p:nvPr/>
        </p:nvSpPr>
        <p:spPr bwMode="auto">
          <a:xfrm>
            <a:off x="1585912" y="912477"/>
            <a:ext cx="43457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000" b="1"/>
              <a:t>Z</a:t>
            </a:r>
            <a:r>
              <a:rPr lang="en-US" sz="2400" b="1"/>
              <a:t> </a:t>
            </a:r>
            <a:endParaRPr lang="en-US" sz="1500" b="1"/>
          </a:p>
        </p:txBody>
      </p:sp>
      <p:sp>
        <p:nvSpPr>
          <p:cNvPr id="5171" name="Text Box 50"/>
          <p:cNvSpPr txBox="1">
            <a:spLocks noChangeArrowheads="1"/>
          </p:cNvSpPr>
          <p:nvPr/>
        </p:nvSpPr>
        <p:spPr bwMode="auto">
          <a:xfrm>
            <a:off x="1097815" y="1416750"/>
            <a:ext cx="26634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b="1" dirty="0" err="1"/>
              <a:t>Број</a:t>
            </a:r>
            <a:r>
              <a:rPr lang="en-US" b="1" dirty="0"/>
              <a:t> </a:t>
            </a:r>
            <a:r>
              <a:rPr lang="en-US" b="1" dirty="0" err="1"/>
              <a:t>протона</a:t>
            </a:r>
            <a:r>
              <a:rPr lang="en-US" b="1" dirty="0"/>
              <a:t> </a:t>
            </a:r>
            <a:endParaRPr lang="sr-Latn-RS" b="1" dirty="0"/>
          </a:p>
          <a:p>
            <a:pPr eaLnBrk="0" hangingPunct="0"/>
            <a:r>
              <a:rPr lang="sr-Latn-RS" b="1" dirty="0"/>
              <a:t>(</a:t>
            </a:r>
            <a:r>
              <a:rPr lang="en-US" b="1" dirty="0" err="1"/>
              <a:t>дефинише</a:t>
            </a:r>
            <a:r>
              <a:rPr lang="sr-Latn-CS" b="1" dirty="0"/>
              <a:t> </a:t>
            </a:r>
            <a:r>
              <a:rPr lang="en-US" b="1" dirty="0" err="1"/>
              <a:t>елемент</a:t>
            </a:r>
            <a:r>
              <a:rPr lang="sr-Latn-RS" b="1" dirty="0"/>
              <a:t>)</a:t>
            </a:r>
            <a:endParaRPr lang="en-US" b="1" dirty="0"/>
          </a:p>
        </p:txBody>
      </p:sp>
      <p:sp>
        <p:nvSpPr>
          <p:cNvPr id="5172" name="Text Box 52"/>
          <p:cNvSpPr txBox="1">
            <a:spLocks noChangeArrowheads="1"/>
          </p:cNvSpPr>
          <p:nvPr/>
        </p:nvSpPr>
        <p:spPr bwMode="auto">
          <a:xfrm>
            <a:off x="3964781" y="912477"/>
            <a:ext cx="39171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000" b="1"/>
              <a:t>N</a:t>
            </a:r>
          </a:p>
        </p:txBody>
      </p:sp>
      <p:sp>
        <p:nvSpPr>
          <p:cNvPr id="5173" name="Text Box 53"/>
          <p:cNvSpPr txBox="1">
            <a:spLocks noChangeArrowheads="1"/>
          </p:cNvSpPr>
          <p:nvPr/>
        </p:nvSpPr>
        <p:spPr bwMode="auto">
          <a:xfrm>
            <a:off x="3867151" y="152326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b="1"/>
          </a:p>
        </p:txBody>
      </p:sp>
      <p:sp>
        <p:nvSpPr>
          <p:cNvPr id="5174" name="Text Box 54"/>
          <p:cNvSpPr txBox="1">
            <a:spLocks noChangeArrowheads="1"/>
          </p:cNvSpPr>
          <p:nvPr/>
        </p:nvSpPr>
        <p:spPr bwMode="auto">
          <a:xfrm>
            <a:off x="3925492" y="1509239"/>
            <a:ext cx="1635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b="1" dirty="0" err="1"/>
              <a:t>Број</a:t>
            </a:r>
            <a:r>
              <a:rPr lang="sr-Latn-CS" b="1" dirty="0"/>
              <a:t> </a:t>
            </a:r>
            <a:r>
              <a:rPr lang="en-US" b="1" dirty="0" err="1"/>
              <a:t>неутрона</a:t>
            </a:r>
            <a:endParaRPr lang="en-US" b="1" dirty="0"/>
          </a:p>
        </p:txBody>
      </p:sp>
      <p:sp>
        <p:nvSpPr>
          <p:cNvPr id="5175" name="Text Box 55"/>
          <p:cNvSpPr txBox="1">
            <a:spLocks noChangeArrowheads="1"/>
          </p:cNvSpPr>
          <p:nvPr/>
        </p:nvSpPr>
        <p:spPr bwMode="auto">
          <a:xfrm>
            <a:off x="6299599" y="912477"/>
            <a:ext cx="39290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000" b="1"/>
              <a:t>A</a:t>
            </a:r>
          </a:p>
        </p:txBody>
      </p:sp>
      <p:sp>
        <p:nvSpPr>
          <p:cNvPr id="5176" name="Text Box 56"/>
          <p:cNvSpPr txBox="1">
            <a:spLocks noChangeArrowheads="1"/>
          </p:cNvSpPr>
          <p:nvPr/>
        </p:nvSpPr>
        <p:spPr bwMode="auto">
          <a:xfrm>
            <a:off x="6194823" y="1491121"/>
            <a:ext cx="14073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b="1"/>
              <a:t>Број</a:t>
            </a:r>
            <a:r>
              <a:rPr lang="sr-Latn-CS" b="1"/>
              <a:t> </a:t>
            </a:r>
            <a:r>
              <a:rPr lang="en-US" b="1"/>
              <a:t>нуклеона</a:t>
            </a:r>
          </a:p>
        </p:txBody>
      </p:sp>
      <p:sp>
        <p:nvSpPr>
          <p:cNvPr id="5177" name="Text Box 51"/>
          <p:cNvSpPr txBox="1">
            <a:spLocks noChangeArrowheads="1"/>
          </p:cNvSpPr>
          <p:nvPr/>
        </p:nvSpPr>
        <p:spPr bwMode="auto">
          <a:xfrm>
            <a:off x="4192786" y="4308508"/>
            <a:ext cx="183422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100" b="1" dirty="0" err="1"/>
              <a:t>Масени</a:t>
            </a:r>
            <a:r>
              <a:rPr lang="en-US" sz="2100" b="1" dirty="0"/>
              <a:t> </a:t>
            </a:r>
            <a:r>
              <a:rPr lang="en-US" sz="2100" b="1" dirty="0" err="1"/>
              <a:t>број</a:t>
            </a:r>
            <a:endParaRPr lang="en-US" sz="2100" b="1" dirty="0"/>
          </a:p>
        </p:txBody>
      </p:sp>
      <p:sp>
        <p:nvSpPr>
          <p:cNvPr id="5178" name="Text Box 51"/>
          <p:cNvSpPr txBox="1">
            <a:spLocks noChangeArrowheads="1"/>
          </p:cNvSpPr>
          <p:nvPr/>
        </p:nvSpPr>
        <p:spPr bwMode="auto">
          <a:xfrm>
            <a:off x="4132660" y="5019675"/>
            <a:ext cx="195630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100" b="1" dirty="0" err="1"/>
              <a:t>Атомски</a:t>
            </a:r>
            <a:r>
              <a:rPr lang="en-US" sz="2100" b="1" dirty="0"/>
              <a:t> </a:t>
            </a:r>
            <a:r>
              <a:rPr lang="en-US" sz="2100" b="1" dirty="0" err="1"/>
              <a:t>број</a:t>
            </a:r>
            <a:endParaRPr lang="en-US" sz="2100" b="1" dirty="0"/>
          </a:p>
        </p:txBody>
      </p:sp>
    </p:spTree>
    <p:extLst>
      <p:ext uri="{BB962C8B-B14F-4D97-AF65-F5344CB8AC3E}">
        <p14:creationId xmlns:p14="http://schemas.microsoft.com/office/powerpoint/2010/main" val="73629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511" y="485396"/>
            <a:ext cx="4754165" cy="2952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8"/>
          <p:cNvSpPr>
            <a:spLocks noChangeArrowheads="1"/>
          </p:cNvSpPr>
          <p:nvPr/>
        </p:nvSpPr>
        <p:spPr bwMode="auto">
          <a:xfrm>
            <a:off x="461511" y="4248151"/>
            <a:ext cx="390159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r-Cyrl-RS" dirty="0"/>
              <a:t>Код стабилних изотопа енергија везе по нуклеону износи између </a:t>
            </a:r>
            <a:r>
              <a:rPr lang="en-US" dirty="0"/>
              <a:t>7 </a:t>
            </a:r>
            <a:r>
              <a:rPr lang="sr-Cyrl-RS" dirty="0"/>
              <a:t>и </a:t>
            </a:r>
            <a:r>
              <a:rPr lang="en-US" dirty="0"/>
              <a:t>9 </a:t>
            </a:r>
            <a:r>
              <a:rPr lang="en-US" dirty="0" err="1"/>
              <a:t>MeV</a:t>
            </a:r>
            <a:r>
              <a:rPr lang="en-US" dirty="0"/>
              <a:t>. </a:t>
            </a:r>
            <a:r>
              <a:rPr lang="sr-Cyrl-RS" dirty="0"/>
              <a:t>Енергија везе зависи од броја нуклеона у језгру, односно масеног броја А</a:t>
            </a:r>
          </a:p>
          <a:p>
            <a:r>
              <a:rPr lang="sr-Cyrl-RS" dirty="0"/>
              <a:t>Електростатичко одбијање између протона зависи од квадрата наелектрисања, односно </a:t>
            </a:r>
            <a:r>
              <a:rPr lang="en-US" dirty="0"/>
              <a:t>Z</a:t>
            </a:r>
            <a:r>
              <a:rPr lang="en-US" baseline="30000" dirty="0"/>
              <a:t>2</a:t>
            </a:r>
            <a:endParaRPr lang="sr-Cyrl-RS" baseline="30000" dirty="0"/>
          </a:p>
        </p:txBody>
      </p:sp>
      <p:sp>
        <p:nvSpPr>
          <p:cNvPr id="41988" name="Rectangle 9"/>
          <p:cNvSpPr>
            <a:spLocks noChangeArrowheads="1"/>
          </p:cNvSpPr>
          <p:nvPr/>
        </p:nvSpPr>
        <p:spPr bwMode="auto">
          <a:xfrm>
            <a:off x="4572000" y="4248151"/>
            <a:ext cx="400591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r-Cyrl-RS" dirty="0"/>
              <a:t>Код малих језгара број протона и неутрона је једнак, али код већих језгара да би се одржала стабилност, број неутрона се повећава, како би се повећањем енергија везе савладала сила одбијања између протона и језгро било стабилније!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7391" y="789864"/>
            <a:ext cx="1777171" cy="234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6494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205" y="2697811"/>
            <a:ext cx="3378994" cy="309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sign for radioactivity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271317" y="2780047"/>
            <a:ext cx="3353033" cy="2928772"/>
          </a:xfrm>
        </p:spPr>
      </p:pic>
      <p:sp>
        <p:nvSpPr>
          <p:cNvPr id="4" name="Rectangle 3"/>
          <p:cNvSpPr/>
          <p:nvPr/>
        </p:nvSpPr>
        <p:spPr>
          <a:xfrm>
            <a:off x="435669" y="385045"/>
            <a:ext cx="84660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/>
              <a:t>Радиоактивност је открио Бекерел 1896. године</a:t>
            </a:r>
            <a:endParaRPr lang="en-GB" sz="2400" dirty="0"/>
          </a:p>
          <a:p>
            <a:pPr lvl="0"/>
            <a:r>
              <a:rPr lang="ru-RU" sz="2400" dirty="0"/>
              <a:t>Радиоактивни распад је случајан, статистички процес – не може се тачно предвидети које језгро ће се у </a:t>
            </a:r>
            <a:r>
              <a:rPr lang="it-IT" sz="2400" dirty="0"/>
              <a:t>ком тренутку распасти, али се може одредити број </a:t>
            </a:r>
            <a:r>
              <a:rPr lang="ru-RU" sz="2400" dirty="0"/>
              <a:t>језгара који ће се распасти после извесног интервала времена</a:t>
            </a:r>
            <a:r>
              <a:rPr lang="sr-Cyrl-RS" sz="2400" dirty="0"/>
              <a:t>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37978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4"/>
          <p:cNvGraphicFramePr>
            <a:graphicFrameLocks noGrp="1" noChangeAspect="1"/>
          </p:cNvGraphicFramePr>
          <p:nvPr>
            <p:ph sz="quarter" idx="1"/>
            <p:extLst/>
          </p:nvPr>
        </p:nvGraphicFramePr>
        <p:xfrm>
          <a:off x="588963" y="1703388"/>
          <a:ext cx="3101944" cy="2224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14" name="Photo Editor Photo" r:id="rId4" imgW="3905795" imgH="2800741" progId="">
                  <p:embed/>
                </p:oleObj>
              </mc:Choice>
              <mc:Fallback>
                <p:oleObj name="Photo Editor Photo" r:id="rId4" imgW="3905795" imgH="2800741" progId="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963" y="1703388"/>
                        <a:ext cx="3101944" cy="22240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6"/>
          <p:cNvGraphicFramePr>
            <a:graphicFrameLocks noGrp="1" noChangeAspect="1"/>
          </p:cNvGraphicFramePr>
          <p:nvPr>
            <p:ph sz="quarter" idx="2"/>
            <p:extLst/>
          </p:nvPr>
        </p:nvGraphicFramePr>
        <p:xfrm>
          <a:off x="4945063" y="1639888"/>
          <a:ext cx="3028314" cy="2224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15" name="Photo Editor Photo" r:id="rId6" imgW="3905795" imgH="2866667" progId="">
                  <p:embed/>
                </p:oleObj>
              </mc:Choice>
              <mc:Fallback>
                <p:oleObj name="Photo Editor Photo" r:id="rId6" imgW="3905795" imgH="2866667" progId="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5063" y="1639888"/>
                        <a:ext cx="3028314" cy="22240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7" name="Object 9"/>
          <p:cNvGraphicFramePr>
            <a:graphicFrameLocks noGrp="1" noChangeAspect="1"/>
          </p:cNvGraphicFramePr>
          <p:nvPr>
            <p:ph sz="quarter" idx="3"/>
            <p:extLst/>
          </p:nvPr>
        </p:nvGraphicFramePr>
        <p:xfrm>
          <a:off x="806079" y="4088557"/>
          <a:ext cx="2987939" cy="2184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16" name="Photo Editor Photo" r:id="rId8" imgW="3895238" imgH="2847619" progId="">
                  <p:embed/>
                </p:oleObj>
              </mc:Choice>
              <mc:Fallback>
                <p:oleObj name="Photo Editor Photo" r:id="rId8" imgW="3895238" imgH="2847619" progId="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079" y="4088557"/>
                        <a:ext cx="2987939" cy="21843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20" name="Object 12"/>
          <p:cNvGraphicFramePr>
            <a:graphicFrameLocks noGrp="1" noChangeAspect="1"/>
          </p:cNvGraphicFramePr>
          <p:nvPr>
            <p:ph sz="quarter" idx="4"/>
            <p:extLst/>
          </p:nvPr>
        </p:nvGraphicFramePr>
        <p:xfrm>
          <a:off x="5093213" y="4088558"/>
          <a:ext cx="3024538" cy="2184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17" name="Photo Editor Photo" r:id="rId10" imgW="3943901" imgH="2847619" progId="">
                  <p:embed/>
                </p:oleObj>
              </mc:Choice>
              <mc:Fallback>
                <p:oleObj name="Photo Editor Photo" r:id="rId10" imgW="3943901" imgH="2847619" progId="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3213" y="4088558"/>
                        <a:ext cx="3024538" cy="21843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WordArt 5"/>
          <p:cNvSpPr>
            <a:spLocks noChangeArrowheads="1" noChangeShapeType="1" noTextEdit="1"/>
          </p:cNvSpPr>
          <p:nvPr/>
        </p:nvSpPr>
        <p:spPr bwMode="auto">
          <a:xfrm>
            <a:off x="1893094" y="431131"/>
            <a:ext cx="6400239" cy="5006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27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Закон радиоактивног распада</a:t>
            </a:r>
            <a:endParaRPr lang="en-US" sz="27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932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17427" y="402638"/>
            <a:ext cx="7327025" cy="2163148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 радиоактивног распада дефинише број </a:t>
            </a:r>
            <a:r>
              <a:rPr lang="ru-RU" sz="28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нераспаднутих језгара </a:t>
            </a:r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(Н)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радиоактивног елемента након протеклог времена </a:t>
            </a:r>
            <a:r>
              <a:rPr lang="ru-RU" sz="2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т:</a:t>
            </a:r>
            <a:endParaRPr lang="sr-Latn-RS" sz="28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endParaRPr lang="en-GB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λ - </a:t>
            </a:r>
            <a:r>
              <a:rPr lang="en-US" sz="28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константа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радиоактивног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распада</a:t>
            </a:r>
            <a:endParaRPr lang="en-GB" sz="2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Object 16"/>
          <p:cNvGraphicFramePr>
            <a:graphicFrameLocks noChangeAspect="1"/>
          </p:cNvGraphicFramePr>
          <p:nvPr>
            <p:extLst/>
          </p:nvPr>
        </p:nvGraphicFramePr>
        <p:xfrm>
          <a:off x="1510091" y="2071677"/>
          <a:ext cx="1795463" cy="494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8" name="Equation" r:id="rId3" imgW="876300" imgH="241300" progId="">
                  <p:embed/>
                </p:oleObj>
              </mc:Choice>
              <mc:Fallback>
                <p:oleObj name="Equation" r:id="rId3" imgW="876300" imgH="2413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0091" y="2071677"/>
                        <a:ext cx="1795463" cy="494109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>
            <p:extLst/>
          </p:nvPr>
        </p:nvGraphicFramePr>
        <p:xfrm>
          <a:off x="3652288" y="2087719"/>
          <a:ext cx="1820465" cy="494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9" name="Equation" r:id="rId5" imgW="863225" imgH="241195" progId="">
                  <p:embed/>
                </p:oleObj>
              </mc:Choice>
              <mc:Fallback>
                <p:oleObj name="Equation" r:id="rId5" imgW="863225" imgH="24119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2288" y="2087719"/>
                        <a:ext cx="1820465" cy="49411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>
            <p:extLst/>
          </p:nvPr>
        </p:nvGraphicFramePr>
        <p:xfrm>
          <a:off x="1636843" y="3102981"/>
          <a:ext cx="706041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40" name="Equation" r:id="rId7" imgW="545863" imgH="507780" progId="">
                  <p:embed/>
                </p:oleObj>
              </mc:Choice>
              <mc:Fallback>
                <p:oleObj name="Equation" r:id="rId7" imgW="545863" imgH="5077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6843" y="3102981"/>
                        <a:ext cx="706041" cy="65722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>
            <p:extLst/>
          </p:nvPr>
        </p:nvGraphicFramePr>
        <p:xfrm>
          <a:off x="1446938" y="5667286"/>
          <a:ext cx="1085850" cy="665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41" name="Equation" r:id="rId9" imgW="660113" imgH="406224" progId="">
                  <p:embed/>
                </p:oleObj>
              </mc:Choice>
              <mc:Fallback>
                <p:oleObj name="Equation" r:id="rId9" imgW="660113" imgH="40622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6938" y="5667286"/>
                        <a:ext cx="1085850" cy="665559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07673" y="2832079"/>
            <a:ext cx="2908130" cy="316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17427" y="3760206"/>
            <a:ext cx="576319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Време полураспада </a:t>
            </a:r>
            <a:r>
              <a:rPr lang="pt-BR" sz="2800" dirty="0">
                <a:latin typeface="Calibri" panose="020F0502020204030204" pitchFamily="34" charset="0"/>
                <a:cs typeface="Calibri" panose="020F0502020204030204" pitchFamily="34" charset="0"/>
              </a:rPr>
              <a:t>је временски интервал за који се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распадне половина од укупног броја атомских језгара радиоактивног елемента: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5688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320" y="488935"/>
            <a:ext cx="2967297" cy="439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2163" y="4240978"/>
            <a:ext cx="4611413" cy="167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3619318" y="304539"/>
            <a:ext cx="5368158" cy="160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r-Latn-RS" sz="2000" b="1" dirty="0"/>
              <a:t>Биолошко време полуелиминације (Т</a:t>
            </a:r>
            <a:r>
              <a:rPr lang="sr-Latn-RS" sz="2000" b="1" baseline="-25000" dirty="0"/>
              <a:t>1/2</a:t>
            </a:r>
            <a:r>
              <a:rPr lang="sr-Latn-RS" sz="2000" b="1" dirty="0"/>
              <a:t>)</a:t>
            </a:r>
            <a:r>
              <a:rPr lang="sr-Latn-RS" sz="2000" b="1" baseline="-25000" dirty="0"/>
              <a:t>b</a:t>
            </a:r>
            <a:endParaRPr lang="en-GB" sz="2000" dirty="0"/>
          </a:p>
          <a:p>
            <a:r>
              <a:rPr lang="ru-RU" sz="2000" dirty="0"/>
              <a:t>је време потребно да се количина фармака или радиофармака апли</a:t>
            </a:r>
            <a:r>
              <a:rPr lang="sr-Latn-RS" sz="2000" dirty="0"/>
              <a:t>кован</a:t>
            </a:r>
            <a:r>
              <a:rPr lang="ru-RU" sz="2000" dirty="0"/>
              <a:t>ог пацијенту реду</a:t>
            </a:r>
            <a:r>
              <a:rPr lang="sr-Latn-RS" sz="2000" dirty="0"/>
              <a:t>кује </a:t>
            </a:r>
            <a:r>
              <a:rPr lang="ru-RU" sz="2000" dirty="0"/>
              <a:t>на половину усл</a:t>
            </a:r>
            <a:r>
              <a:rPr lang="sr-Latn-RS" sz="2000" dirty="0"/>
              <a:t>е</a:t>
            </a:r>
            <a:r>
              <a:rPr lang="ru-RU" sz="2000" dirty="0"/>
              <a:t>д његовог излучивања из организма</a:t>
            </a:r>
            <a:r>
              <a:rPr lang="en-US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619318" y="2632845"/>
            <a:ext cx="5535959" cy="160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r-Latn-RS" sz="2000" b="1" dirty="0"/>
              <a:t>Ефективно време полуелиминације (Т</a:t>
            </a:r>
            <a:r>
              <a:rPr lang="sr-Latn-RS" sz="2000" b="1" baseline="-25000" dirty="0"/>
              <a:t>1/2</a:t>
            </a:r>
            <a:r>
              <a:rPr lang="sr-Latn-RS" sz="2000" b="1" dirty="0"/>
              <a:t>)</a:t>
            </a:r>
            <a:r>
              <a:rPr lang="sr-Latn-RS" sz="2000" b="1" baseline="-25000" dirty="0"/>
              <a:t>е</a:t>
            </a:r>
            <a:endParaRPr lang="en-GB" sz="2000" dirty="0"/>
          </a:p>
          <a:p>
            <a:r>
              <a:rPr lang="ru-RU" sz="2000" dirty="0"/>
              <a:t>је вр</a:t>
            </a:r>
            <a:r>
              <a:rPr lang="sr-Latn-RS" sz="2000" dirty="0"/>
              <a:t>е</a:t>
            </a:r>
            <a:r>
              <a:rPr lang="ru-RU" sz="2000" dirty="0"/>
              <a:t>ме потребно да се активност радиофармака </a:t>
            </a:r>
            <a:r>
              <a:rPr lang="sr-Latn-RS" sz="2000" dirty="0"/>
              <a:t>у </a:t>
            </a:r>
            <a:r>
              <a:rPr lang="ru-RU" sz="2000" dirty="0"/>
              <a:t>пацијенту реду</a:t>
            </a:r>
            <a:r>
              <a:rPr lang="sr-Latn-RS" sz="2000" dirty="0"/>
              <a:t>кује </a:t>
            </a:r>
            <a:r>
              <a:rPr lang="ru-RU" sz="2000" dirty="0"/>
              <a:t>на половину због </a:t>
            </a:r>
            <a:r>
              <a:rPr lang="sr-Latn-RS" sz="2000" dirty="0"/>
              <a:t>физичког </a:t>
            </a:r>
            <a:r>
              <a:rPr lang="ru-RU" sz="2000" dirty="0"/>
              <a:t>распада и биолошког излучивања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40110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4"/>
          <p:cNvSpPr>
            <a:spLocks noChangeArrowheads="1" noChangeShapeType="1" noTextEdit="1"/>
          </p:cNvSpPr>
          <p:nvPr/>
        </p:nvSpPr>
        <p:spPr bwMode="auto">
          <a:xfrm>
            <a:off x="2644380" y="1821657"/>
            <a:ext cx="3321844" cy="16073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5059" name="WordArt 5"/>
          <p:cNvSpPr>
            <a:spLocks noChangeArrowheads="1" noChangeShapeType="1" noTextEdit="1"/>
          </p:cNvSpPr>
          <p:nvPr/>
        </p:nvSpPr>
        <p:spPr bwMode="auto">
          <a:xfrm>
            <a:off x="2268141" y="1125142"/>
            <a:ext cx="4252913" cy="10358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5300" name="Rectangle 3"/>
          <p:cNvSpPr>
            <a:spLocks noChangeArrowheads="1"/>
          </p:cNvSpPr>
          <p:nvPr/>
        </p:nvSpPr>
        <p:spPr bwMode="auto">
          <a:xfrm>
            <a:off x="543911" y="5086910"/>
            <a:ext cx="7254685" cy="707886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sr-Cyrl-RS" sz="2000" dirty="0">
                <a:solidFill>
                  <a:schemeClr val="tx1"/>
                </a:solidFill>
              </a:rPr>
              <a:t>У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дијагностичкој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нуклеарној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медицини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нормално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се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користе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активности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у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опсегу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Symbol" pitchFamily="18" charset="2"/>
              </a:rPr>
              <a:t>m</a:t>
            </a:r>
            <a:r>
              <a:rPr lang="en-US" sz="2000" dirty="0" err="1">
                <a:solidFill>
                  <a:schemeClr val="tx1"/>
                </a:solidFill>
              </a:rPr>
              <a:t>Ci</a:t>
            </a:r>
            <a:r>
              <a:rPr lang="en-US" sz="2000" dirty="0">
                <a:solidFill>
                  <a:schemeClr val="tx1"/>
                </a:solidFill>
              </a:rPr>
              <a:t> - </a:t>
            </a:r>
            <a:r>
              <a:rPr lang="en-US" sz="2000" dirty="0" err="1">
                <a:solidFill>
                  <a:schemeClr val="tx1"/>
                </a:solidFill>
              </a:rPr>
              <a:t>mCi</a:t>
            </a:r>
            <a:r>
              <a:rPr lang="en-US" sz="2000" dirty="0">
                <a:solidFill>
                  <a:schemeClr val="tx1"/>
                </a:solidFill>
              </a:rPr>
              <a:t> (37 </a:t>
            </a:r>
            <a:r>
              <a:rPr lang="en-US" sz="2000" dirty="0" err="1">
                <a:solidFill>
                  <a:schemeClr val="tx1"/>
                </a:solidFill>
              </a:rPr>
              <a:t>kBq</a:t>
            </a:r>
            <a:r>
              <a:rPr lang="en-US" sz="2000" dirty="0">
                <a:solidFill>
                  <a:schemeClr val="tx1"/>
                </a:solidFill>
              </a:rPr>
              <a:t> - 37 </a:t>
            </a:r>
            <a:r>
              <a:rPr lang="en-US" sz="2000" dirty="0" err="1">
                <a:solidFill>
                  <a:schemeClr val="tx1"/>
                </a:solidFill>
              </a:rPr>
              <a:t>MBq</a:t>
            </a:r>
            <a:r>
              <a:rPr lang="en-US" sz="20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5301" name="Rectangle 4"/>
          <p:cNvSpPr>
            <a:spLocks noChangeArrowheads="1"/>
          </p:cNvSpPr>
          <p:nvPr/>
        </p:nvSpPr>
        <p:spPr bwMode="auto">
          <a:xfrm>
            <a:off x="543911" y="5802281"/>
            <a:ext cx="7166773" cy="707886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sr-Cyrl-RS" sz="2000" dirty="0">
                <a:solidFill>
                  <a:schemeClr val="tx1"/>
                </a:solidFill>
              </a:rPr>
              <a:t>У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терапијској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нуклеарној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медицини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нормално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се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користе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активности</a:t>
            </a:r>
            <a:r>
              <a:rPr lang="sr-Latn-C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до</a:t>
            </a:r>
            <a:r>
              <a:rPr lang="sr-Latn-CS" sz="2000" dirty="0">
                <a:solidFill>
                  <a:schemeClr val="tx1"/>
                </a:solidFill>
              </a:rPr>
              <a:t> 200 </a:t>
            </a:r>
            <a:r>
              <a:rPr lang="en-US" sz="2000" dirty="0" err="1">
                <a:solidFill>
                  <a:schemeClr val="tx1"/>
                </a:solidFill>
              </a:rPr>
              <a:t>mCi</a:t>
            </a:r>
            <a:r>
              <a:rPr lang="en-US" sz="2000" dirty="0">
                <a:solidFill>
                  <a:schemeClr val="tx1"/>
                </a:solidFill>
              </a:rPr>
              <a:t> (</a:t>
            </a:r>
            <a:r>
              <a:rPr lang="sr-Latn-CS" sz="2000" dirty="0">
                <a:solidFill>
                  <a:schemeClr val="tx1"/>
                </a:solidFill>
              </a:rPr>
              <a:t>do 7.4 GBq</a:t>
            </a:r>
            <a:r>
              <a:rPr lang="en-US" sz="20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45066" name="Rectangle 5"/>
          <p:cNvSpPr>
            <a:spLocks noChangeArrowheads="1"/>
          </p:cNvSpPr>
          <p:nvPr/>
        </p:nvSpPr>
        <p:spPr bwMode="auto">
          <a:xfrm>
            <a:off x="2427314" y="463952"/>
            <a:ext cx="4399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400" b="1" dirty="0" err="1"/>
              <a:t>Јединице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радиоактивности</a:t>
            </a:r>
            <a:endParaRPr lang="en-US" altLang="en-US" sz="2400" b="1" dirty="0"/>
          </a:p>
        </p:txBody>
      </p:sp>
      <p:sp>
        <p:nvSpPr>
          <p:cNvPr id="45067" name="Rectangle 6"/>
          <p:cNvSpPr>
            <a:spLocks noChangeArrowheads="1"/>
          </p:cNvSpPr>
          <p:nvPr/>
        </p:nvSpPr>
        <p:spPr bwMode="auto">
          <a:xfrm>
            <a:off x="543911" y="2001442"/>
            <a:ext cx="597714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sr-Cyrl-RS" altLang="en-US" sz="2100" b="1" dirty="0">
                <a:solidFill>
                  <a:srgbClr val="FF0000"/>
                </a:solidFill>
              </a:rPr>
              <a:t>БЕКЕРЕЛ</a:t>
            </a:r>
          </a:p>
          <a:p>
            <a:r>
              <a:rPr lang="en-US" altLang="en-US" sz="2100" b="1" dirty="0" err="1"/>
              <a:t>1Bq</a:t>
            </a:r>
            <a:r>
              <a:rPr lang="en-US" altLang="en-US" sz="2100" b="1" dirty="0"/>
              <a:t>=1 </a:t>
            </a:r>
            <a:r>
              <a:rPr lang="en-US" altLang="en-US" sz="2100" b="1" dirty="0" err="1"/>
              <a:t>распад</a:t>
            </a:r>
            <a:r>
              <a:rPr lang="en-US" altLang="en-US" sz="2100" b="1" dirty="0"/>
              <a:t> у </a:t>
            </a:r>
            <a:r>
              <a:rPr lang="en-US" altLang="en-US" sz="2100" b="1" dirty="0" err="1"/>
              <a:t>секунди</a:t>
            </a:r>
            <a:r>
              <a:rPr lang="sr-Latn-RS" altLang="en-US" sz="2100" b="1" dirty="0"/>
              <a:t> (</a:t>
            </a:r>
            <a:r>
              <a:rPr lang="en-US" altLang="en-US" sz="2100" b="1" dirty="0"/>
              <a:t>kilo, mega, </a:t>
            </a:r>
            <a:r>
              <a:rPr lang="en-US" altLang="en-US" sz="2100" b="1" dirty="0" err="1"/>
              <a:t>giga</a:t>
            </a:r>
            <a:r>
              <a:rPr lang="en-US" altLang="en-US" sz="2100" b="1" dirty="0"/>
              <a:t>, </a:t>
            </a:r>
            <a:r>
              <a:rPr lang="en-US" altLang="en-US" sz="2100" b="1" dirty="0" err="1"/>
              <a:t>tera</a:t>
            </a:r>
            <a:r>
              <a:rPr lang="sr-Latn-RS" altLang="en-US" sz="2100" b="1" dirty="0"/>
              <a:t>)</a:t>
            </a:r>
            <a:endParaRPr lang="en-US" altLang="en-US" sz="2100" b="1" dirty="0"/>
          </a:p>
          <a:p>
            <a:endParaRPr lang="en-US" altLang="en-US" sz="2100" b="1" dirty="0"/>
          </a:p>
          <a:p>
            <a:r>
              <a:rPr lang="sr-Cyrl-RS" altLang="en-US" sz="2100" b="1" dirty="0">
                <a:solidFill>
                  <a:srgbClr val="FF0000"/>
                </a:solidFill>
              </a:rPr>
              <a:t>КИРИ</a:t>
            </a:r>
          </a:p>
          <a:p>
            <a:r>
              <a:rPr lang="en-US" altLang="en-US" sz="2100" b="1" dirty="0" err="1"/>
              <a:t>1Ci</a:t>
            </a:r>
            <a:r>
              <a:rPr lang="en-US" altLang="en-US" sz="2100" b="1" dirty="0"/>
              <a:t>=</a:t>
            </a:r>
            <a:r>
              <a:rPr lang="en-US" altLang="en-US" sz="2100" b="1" dirty="0" err="1"/>
              <a:t>3.7x</a:t>
            </a:r>
            <a:r>
              <a:rPr lang="en-US" altLang="en-US" sz="2100" b="1" dirty="0"/>
              <a:t> 10</a:t>
            </a:r>
            <a:r>
              <a:rPr lang="en-US" altLang="en-US" sz="2100" b="1" baseline="30000" dirty="0"/>
              <a:t>10</a:t>
            </a:r>
            <a:r>
              <a:rPr lang="en-US" altLang="en-US" sz="2100" b="1" dirty="0"/>
              <a:t> </a:t>
            </a:r>
            <a:r>
              <a:rPr lang="en-US" altLang="en-US" sz="2100" b="1" dirty="0" err="1"/>
              <a:t>Bq</a:t>
            </a:r>
            <a:r>
              <a:rPr lang="sr-Latn-RS" altLang="en-US" sz="2100" b="1" dirty="0"/>
              <a:t> (</a:t>
            </a:r>
            <a:r>
              <a:rPr lang="en-US" altLang="en-US" sz="2100" b="1" dirty="0" err="1"/>
              <a:t>mili</a:t>
            </a:r>
            <a:r>
              <a:rPr lang="en-US" altLang="en-US" sz="2100" b="1" dirty="0"/>
              <a:t>, </a:t>
            </a:r>
            <a:r>
              <a:rPr lang="en-US" altLang="en-US" sz="2100" b="1" dirty="0" err="1"/>
              <a:t>mikro</a:t>
            </a:r>
            <a:r>
              <a:rPr lang="en-US" altLang="en-US" sz="2100" b="1" dirty="0"/>
              <a:t>, </a:t>
            </a:r>
            <a:r>
              <a:rPr lang="en-US" altLang="en-US" sz="2100" b="1" dirty="0" err="1"/>
              <a:t>nano</a:t>
            </a:r>
            <a:r>
              <a:rPr lang="en-US" altLang="en-US" sz="2100" b="1" dirty="0"/>
              <a:t>, </a:t>
            </a:r>
            <a:r>
              <a:rPr lang="en-US" altLang="en-US" sz="2100" b="1" dirty="0" err="1"/>
              <a:t>piko</a:t>
            </a:r>
            <a:r>
              <a:rPr lang="sr-Latn-RS" altLang="en-US" sz="2100" b="1" dirty="0"/>
              <a:t>)</a:t>
            </a:r>
            <a:endParaRPr lang="en-US" altLang="en-US" sz="2100" b="1" dirty="0"/>
          </a:p>
        </p:txBody>
      </p:sp>
      <p:pic>
        <p:nvPicPr>
          <p:cNvPr id="45068" name="Picture 5" descr="Marie and Pierre Curi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27045" y="3182175"/>
            <a:ext cx="1725216" cy="1304925"/>
          </a:xfrm>
        </p:spPr>
      </p:pic>
      <p:pic>
        <p:nvPicPr>
          <p:cNvPr id="45069" name="Picture 8" descr="Henri Becquere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292" y="1642860"/>
            <a:ext cx="1584722" cy="148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497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70"/>
    </mc:Choice>
    <mc:Fallback xmlns="">
      <p:transition spd="slow" advTm="4807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 descr="70%"/>
          <p:cNvSpPr>
            <a:spLocks noChangeArrowheads="1"/>
          </p:cNvSpPr>
          <p:nvPr/>
        </p:nvSpPr>
        <p:spPr bwMode="auto">
          <a:xfrm flipV="1">
            <a:off x="8001000" y="4724400"/>
            <a:ext cx="76200" cy="76200"/>
          </a:xfrm>
          <a:prstGeom prst="rect">
            <a:avLst/>
          </a:prstGeom>
          <a:pattFill prst="pct70">
            <a:fgClr>
              <a:srgbClr val="9999FF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43" name="Freeform 3"/>
          <p:cNvSpPr>
            <a:spLocks/>
          </p:cNvSpPr>
          <p:nvPr/>
        </p:nvSpPr>
        <p:spPr bwMode="auto">
          <a:xfrm>
            <a:off x="228600" y="228600"/>
            <a:ext cx="8763000" cy="3733800"/>
          </a:xfrm>
          <a:custGeom>
            <a:avLst/>
            <a:gdLst>
              <a:gd name="T0" fmla="*/ 0 w 5520"/>
              <a:gd name="T1" fmla="*/ 0 h 2208"/>
              <a:gd name="T2" fmla="*/ 2147483647 w 5520"/>
              <a:gd name="T3" fmla="*/ 2147483647 h 2208"/>
              <a:gd name="T4" fmla="*/ 2147483647 w 5520"/>
              <a:gd name="T5" fmla="*/ 2147483647 h 2208"/>
              <a:gd name="T6" fmla="*/ 2147483647 w 5520"/>
              <a:gd name="T7" fmla="*/ 2147483647 h 2208"/>
              <a:gd name="T8" fmla="*/ 2147483647 w 5520"/>
              <a:gd name="T9" fmla="*/ 2147483647 h 2208"/>
              <a:gd name="T10" fmla="*/ 2147483647 w 5520"/>
              <a:gd name="T11" fmla="*/ 2147483647 h 2208"/>
              <a:gd name="T12" fmla="*/ 2147483647 w 5520"/>
              <a:gd name="T13" fmla="*/ 0 h 2208"/>
              <a:gd name="T14" fmla="*/ 0 w 5520"/>
              <a:gd name="T15" fmla="*/ 0 h 22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520"/>
              <a:gd name="T25" fmla="*/ 0 h 2208"/>
              <a:gd name="T26" fmla="*/ 5520 w 5520"/>
              <a:gd name="T27" fmla="*/ 2208 h 220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520" h="2208">
                <a:moveTo>
                  <a:pt x="0" y="0"/>
                </a:moveTo>
                <a:lnTo>
                  <a:pt x="96" y="1536"/>
                </a:lnTo>
                <a:lnTo>
                  <a:pt x="1008" y="1776"/>
                </a:lnTo>
                <a:lnTo>
                  <a:pt x="1872" y="2064"/>
                </a:lnTo>
                <a:lnTo>
                  <a:pt x="4752" y="2208"/>
                </a:lnTo>
                <a:lnTo>
                  <a:pt x="5520" y="1488"/>
                </a:lnTo>
                <a:lnTo>
                  <a:pt x="54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AutoShape 4" descr="70%"/>
          <p:cNvSpPr>
            <a:spLocks noChangeArrowheads="1"/>
          </p:cNvSpPr>
          <p:nvPr/>
        </p:nvSpPr>
        <p:spPr bwMode="auto">
          <a:xfrm>
            <a:off x="7696200" y="1981200"/>
            <a:ext cx="1219200" cy="1219200"/>
          </a:xfrm>
          <a:prstGeom prst="triangle">
            <a:avLst>
              <a:gd name="adj" fmla="val 50000"/>
            </a:avLst>
          </a:prstGeom>
          <a:pattFill prst="pct70">
            <a:fgClr>
              <a:srgbClr val="9999FF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45" name="AutoShape 5" descr="70%"/>
          <p:cNvSpPr>
            <a:spLocks noChangeArrowheads="1"/>
          </p:cNvSpPr>
          <p:nvPr/>
        </p:nvSpPr>
        <p:spPr bwMode="auto">
          <a:xfrm>
            <a:off x="6934200" y="2667000"/>
            <a:ext cx="838200" cy="762000"/>
          </a:xfrm>
          <a:prstGeom prst="triangle">
            <a:avLst>
              <a:gd name="adj" fmla="val 50000"/>
            </a:avLst>
          </a:prstGeom>
          <a:pattFill prst="pct70">
            <a:fgClr>
              <a:srgbClr val="9999FF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46" name="Line 7"/>
          <p:cNvSpPr>
            <a:spLocks noChangeShapeType="1"/>
          </p:cNvSpPr>
          <p:nvPr/>
        </p:nvSpPr>
        <p:spPr bwMode="auto">
          <a:xfrm flipH="1">
            <a:off x="3962400" y="1828800"/>
            <a:ext cx="2438400" cy="1600200"/>
          </a:xfrm>
          <a:prstGeom prst="line">
            <a:avLst/>
          </a:prstGeom>
          <a:noFill/>
          <a:ln w="9525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7" name="Freeform 9" descr="Large confetti"/>
          <p:cNvSpPr>
            <a:spLocks/>
          </p:cNvSpPr>
          <p:nvPr/>
        </p:nvSpPr>
        <p:spPr bwMode="auto">
          <a:xfrm>
            <a:off x="304800" y="3048000"/>
            <a:ext cx="8839200" cy="1981200"/>
          </a:xfrm>
          <a:custGeom>
            <a:avLst/>
            <a:gdLst>
              <a:gd name="T0" fmla="*/ 0 w 5568"/>
              <a:gd name="T1" fmla="*/ 2147483647 h 1248"/>
              <a:gd name="T2" fmla="*/ 2147483647 w 5568"/>
              <a:gd name="T3" fmla="*/ 2147483647 h 1248"/>
              <a:gd name="T4" fmla="*/ 2147483647 w 5568"/>
              <a:gd name="T5" fmla="*/ 2147483647 h 1248"/>
              <a:gd name="T6" fmla="*/ 2147483647 w 5568"/>
              <a:gd name="T7" fmla="*/ 2147483647 h 1248"/>
              <a:gd name="T8" fmla="*/ 2147483647 w 5568"/>
              <a:gd name="T9" fmla="*/ 2147483647 h 1248"/>
              <a:gd name="T10" fmla="*/ 2147483647 w 5568"/>
              <a:gd name="T11" fmla="*/ 2147483647 h 1248"/>
              <a:gd name="T12" fmla="*/ 2147483647 w 5568"/>
              <a:gd name="T13" fmla="*/ 2147483647 h 1248"/>
              <a:gd name="T14" fmla="*/ 2147483647 w 5568"/>
              <a:gd name="T15" fmla="*/ 2147483647 h 1248"/>
              <a:gd name="T16" fmla="*/ 2147483647 w 5568"/>
              <a:gd name="T17" fmla="*/ 2147483647 h 1248"/>
              <a:gd name="T18" fmla="*/ 2147483647 w 5568"/>
              <a:gd name="T19" fmla="*/ 2147483647 h 1248"/>
              <a:gd name="T20" fmla="*/ 2147483647 w 5568"/>
              <a:gd name="T21" fmla="*/ 2147483647 h 1248"/>
              <a:gd name="T22" fmla="*/ 2147483647 w 5568"/>
              <a:gd name="T23" fmla="*/ 2147483647 h 1248"/>
              <a:gd name="T24" fmla="*/ 2147483647 w 5568"/>
              <a:gd name="T25" fmla="*/ 2147483647 h 1248"/>
              <a:gd name="T26" fmla="*/ 2147483647 w 5568"/>
              <a:gd name="T27" fmla="*/ 2147483647 h 1248"/>
              <a:gd name="T28" fmla="*/ 2147483647 w 5568"/>
              <a:gd name="T29" fmla="*/ 2147483647 h 1248"/>
              <a:gd name="T30" fmla="*/ 2147483647 w 5568"/>
              <a:gd name="T31" fmla="*/ 2147483647 h 1248"/>
              <a:gd name="T32" fmla="*/ 2147483647 w 5568"/>
              <a:gd name="T33" fmla="*/ 0 h 124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68"/>
              <a:gd name="T52" fmla="*/ 0 h 1248"/>
              <a:gd name="T53" fmla="*/ 5568 w 5568"/>
              <a:gd name="T54" fmla="*/ 1248 h 124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68" h="1248">
                <a:moveTo>
                  <a:pt x="0" y="1200"/>
                </a:moveTo>
                <a:cubicBezTo>
                  <a:pt x="188" y="1224"/>
                  <a:pt x="376" y="1248"/>
                  <a:pt x="528" y="1248"/>
                </a:cubicBezTo>
                <a:cubicBezTo>
                  <a:pt x="680" y="1248"/>
                  <a:pt x="752" y="1240"/>
                  <a:pt x="912" y="1200"/>
                </a:cubicBezTo>
                <a:cubicBezTo>
                  <a:pt x="1072" y="1160"/>
                  <a:pt x="1304" y="1056"/>
                  <a:pt x="1488" y="1008"/>
                </a:cubicBezTo>
                <a:cubicBezTo>
                  <a:pt x="1672" y="960"/>
                  <a:pt x="1904" y="928"/>
                  <a:pt x="2016" y="912"/>
                </a:cubicBezTo>
                <a:cubicBezTo>
                  <a:pt x="2128" y="896"/>
                  <a:pt x="2112" y="904"/>
                  <a:pt x="2160" y="912"/>
                </a:cubicBezTo>
                <a:cubicBezTo>
                  <a:pt x="2208" y="920"/>
                  <a:pt x="2208" y="936"/>
                  <a:pt x="2304" y="960"/>
                </a:cubicBezTo>
                <a:cubicBezTo>
                  <a:pt x="2400" y="984"/>
                  <a:pt x="2568" y="1032"/>
                  <a:pt x="2736" y="1056"/>
                </a:cubicBezTo>
                <a:cubicBezTo>
                  <a:pt x="2904" y="1080"/>
                  <a:pt x="3072" y="1120"/>
                  <a:pt x="3312" y="1104"/>
                </a:cubicBezTo>
                <a:cubicBezTo>
                  <a:pt x="3552" y="1088"/>
                  <a:pt x="3976" y="1016"/>
                  <a:pt x="4176" y="960"/>
                </a:cubicBezTo>
                <a:cubicBezTo>
                  <a:pt x="4376" y="904"/>
                  <a:pt x="4400" y="832"/>
                  <a:pt x="4512" y="768"/>
                </a:cubicBezTo>
                <a:cubicBezTo>
                  <a:pt x="4624" y="704"/>
                  <a:pt x="4768" y="624"/>
                  <a:pt x="4848" y="576"/>
                </a:cubicBezTo>
                <a:cubicBezTo>
                  <a:pt x="4928" y="528"/>
                  <a:pt x="4936" y="544"/>
                  <a:pt x="4992" y="480"/>
                </a:cubicBezTo>
                <a:cubicBezTo>
                  <a:pt x="5048" y="416"/>
                  <a:pt x="5120" y="256"/>
                  <a:pt x="5184" y="192"/>
                </a:cubicBezTo>
                <a:cubicBezTo>
                  <a:pt x="5248" y="128"/>
                  <a:pt x="5320" y="120"/>
                  <a:pt x="5376" y="96"/>
                </a:cubicBezTo>
                <a:cubicBezTo>
                  <a:pt x="5432" y="72"/>
                  <a:pt x="5488" y="64"/>
                  <a:pt x="5520" y="48"/>
                </a:cubicBezTo>
                <a:cubicBezTo>
                  <a:pt x="5552" y="32"/>
                  <a:pt x="5552" y="8"/>
                  <a:pt x="5568" y="0"/>
                </a:cubicBezTo>
              </a:path>
            </a:pathLst>
          </a:custGeom>
          <a:pattFill prst="lgConfetti">
            <a:fgClr>
              <a:schemeClr val="accent1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8" name="Freeform 10"/>
          <p:cNvSpPr>
            <a:spLocks/>
          </p:cNvSpPr>
          <p:nvPr/>
        </p:nvSpPr>
        <p:spPr bwMode="auto">
          <a:xfrm>
            <a:off x="4191000" y="1752600"/>
            <a:ext cx="4876800" cy="2819400"/>
          </a:xfrm>
          <a:custGeom>
            <a:avLst/>
            <a:gdLst>
              <a:gd name="T0" fmla="*/ 0 w 3072"/>
              <a:gd name="T1" fmla="*/ 2147483647 h 1776"/>
              <a:gd name="T2" fmla="*/ 2147483647 w 3072"/>
              <a:gd name="T3" fmla="*/ 2147483647 h 1776"/>
              <a:gd name="T4" fmla="*/ 2147483647 w 3072"/>
              <a:gd name="T5" fmla="*/ 2147483647 h 1776"/>
              <a:gd name="T6" fmla="*/ 2147483647 w 3072"/>
              <a:gd name="T7" fmla="*/ 2147483647 h 1776"/>
              <a:gd name="T8" fmla="*/ 2147483647 w 3072"/>
              <a:gd name="T9" fmla="*/ 2147483647 h 1776"/>
              <a:gd name="T10" fmla="*/ 2147483647 w 3072"/>
              <a:gd name="T11" fmla="*/ 2147483647 h 1776"/>
              <a:gd name="T12" fmla="*/ 2147483647 w 3072"/>
              <a:gd name="T13" fmla="*/ 2147483647 h 1776"/>
              <a:gd name="T14" fmla="*/ 2147483647 w 3072"/>
              <a:gd name="T15" fmla="*/ 2147483647 h 1776"/>
              <a:gd name="T16" fmla="*/ 2147483647 w 3072"/>
              <a:gd name="T17" fmla="*/ 2147483647 h 1776"/>
              <a:gd name="T18" fmla="*/ 2147483647 w 3072"/>
              <a:gd name="T19" fmla="*/ 2147483647 h 1776"/>
              <a:gd name="T20" fmla="*/ 2147483647 w 3072"/>
              <a:gd name="T21" fmla="*/ 2147483647 h 1776"/>
              <a:gd name="T22" fmla="*/ 2147483647 w 3072"/>
              <a:gd name="T23" fmla="*/ 2147483647 h 1776"/>
              <a:gd name="T24" fmla="*/ 2147483647 w 3072"/>
              <a:gd name="T25" fmla="*/ 2147483647 h 1776"/>
              <a:gd name="T26" fmla="*/ 2147483647 w 3072"/>
              <a:gd name="T27" fmla="*/ 2147483647 h 1776"/>
              <a:gd name="T28" fmla="*/ 2147483647 w 3072"/>
              <a:gd name="T29" fmla="*/ 2147483647 h 1776"/>
              <a:gd name="T30" fmla="*/ 2147483647 w 3072"/>
              <a:gd name="T31" fmla="*/ 2147483647 h 1776"/>
              <a:gd name="T32" fmla="*/ 2147483647 w 3072"/>
              <a:gd name="T33" fmla="*/ 2147483647 h 1776"/>
              <a:gd name="T34" fmla="*/ 2147483647 w 3072"/>
              <a:gd name="T35" fmla="*/ 2147483647 h 1776"/>
              <a:gd name="T36" fmla="*/ 2147483647 w 3072"/>
              <a:gd name="T37" fmla="*/ 2147483647 h 1776"/>
              <a:gd name="T38" fmla="*/ 2147483647 w 3072"/>
              <a:gd name="T39" fmla="*/ 2147483647 h 1776"/>
              <a:gd name="T40" fmla="*/ 2147483647 w 3072"/>
              <a:gd name="T41" fmla="*/ 2147483647 h 1776"/>
              <a:gd name="T42" fmla="*/ 2147483647 w 3072"/>
              <a:gd name="T43" fmla="*/ 2147483647 h 1776"/>
              <a:gd name="T44" fmla="*/ 2147483647 w 3072"/>
              <a:gd name="T45" fmla="*/ 2147483647 h 1776"/>
              <a:gd name="T46" fmla="*/ 2147483647 w 3072"/>
              <a:gd name="T47" fmla="*/ 0 h 177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072"/>
              <a:gd name="T73" fmla="*/ 0 h 1776"/>
              <a:gd name="T74" fmla="*/ 3072 w 3072"/>
              <a:gd name="T75" fmla="*/ 1776 h 177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072" h="1776">
                <a:moveTo>
                  <a:pt x="0" y="1776"/>
                </a:moveTo>
                <a:cubicBezTo>
                  <a:pt x="84" y="1724"/>
                  <a:pt x="168" y="1672"/>
                  <a:pt x="240" y="1632"/>
                </a:cubicBezTo>
                <a:cubicBezTo>
                  <a:pt x="312" y="1592"/>
                  <a:pt x="376" y="1536"/>
                  <a:pt x="432" y="1536"/>
                </a:cubicBezTo>
                <a:cubicBezTo>
                  <a:pt x="488" y="1536"/>
                  <a:pt x="536" y="1608"/>
                  <a:pt x="576" y="1632"/>
                </a:cubicBezTo>
                <a:cubicBezTo>
                  <a:pt x="616" y="1656"/>
                  <a:pt x="632" y="1672"/>
                  <a:pt x="672" y="1680"/>
                </a:cubicBezTo>
                <a:cubicBezTo>
                  <a:pt x="712" y="1688"/>
                  <a:pt x="760" y="1688"/>
                  <a:pt x="816" y="1680"/>
                </a:cubicBezTo>
                <a:cubicBezTo>
                  <a:pt x="872" y="1672"/>
                  <a:pt x="960" y="1648"/>
                  <a:pt x="1008" y="1632"/>
                </a:cubicBezTo>
                <a:cubicBezTo>
                  <a:pt x="1056" y="1616"/>
                  <a:pt x="1064" y="1600"/>
                  <a:pt x="1104" y="1584"/>
                </a:cubicBezTo>
                <a:cubicBezTo>
                  <a:pt x="1144" y="1568"/>
                  <a:pt x="1200" y="1584"/>
                  <a:pt x="1248" y="1536"/>
                </a:cubicBezTo>
                <a:cubicBezTo>
                  <a:pt x="1296" y="1488"/>
                  <a:pt x="1360" y="1352"/>
                  <a:pt x="1392" y="1296"/>
                </a:cubicBezTo>
                <a:cubicBezTo>
                  <a:pt x="1424" y="1240"/>
                  <a:pt x="1408" y="1216"/>
                  <a:pt x="1440" y="1200"/>
                </a:cubicBezTo>
                <a:cubicBezTo>
                  <a:pt x="1472" y="1184"/>
                  <a:pt x="1536" y="1200"/>
                  <a:pt x="1584" y="1200"/>
                </a:cubicBezTo>
                <a:cubicBezTo>
                  <a:pt x="1632" y="1200"/>
                  <a:pt x="1680" y="1200"/>
                  <a:pt x="1728" y="1200"/>
                </a:cubicBezTo>
                <a:cubicBezTo>
                  <a:pt x="1776" y="1200"/>
                  <a:pt x="1824" y="1208"/>
                  <a:pt x="1872" y="1200"/>
                </a:cubicBezTo>
                <a:cubicBezTo>
                  <a:pt x="1920" y="1192"/>
                  <a:pt x="1960" y="1200"/>
                  <a:pt x="2016" y="1152"/>
                </a:cubicBezTo>
                <a:cubicBezTo>
                  <a:pt x="2072" y="1104"/>
                  <a:pt x="2160" y="960"/>
                  <a:pt x="2208" y="912"/>
                </a:cubicBezTo>
                <a:cubicBezTo>
                  <a:pt x="2256" y="864"/>
                  <a:pt x="2280" y="880"/>
                  <a:pt x="2304" y="864"/>
                </a:cubicBezTo>
                <a:cubicBezTo>
                  <a:pt x="2328" y="848"/>
                  <a:pt x="2336" y="856"/>
                  <a:pt x="2352" y="816"/>
                </a:cubicBezTo>
                <a:cubicBezTo>
                  <a:pt x="2368" y="776"/>
                  <a:pt x="2360" y="736"/>
                  <a:pt x="2400" y="624"/>
                </a:cubicBezTo>
                <a:cubicBezTo>
                  <a:pt x="2440" y="512"/>
                  <a:pt x="2552" y="232"/>
                  <a:pt x="2592" y="144"/>
                </a:cubicBezTo>
                <a:cubicBezTo>
                  <a:pt x="2632" y="56"/>
                  <a:pt x="2600" y="96"/>
                  <a:pt x="2640" y="96"/>
                </a:cubicBezTo>
                <a:cubicBezTo>
                  <a:pt x="2680" y="96"/>
                  <a:pt x="2776" y="144"/>
                  <a:pt x="2832" y="144"/>
                </a:cubicBezTo>
                <a:cubicBezTo>
                  <a:pt x="2888" y="144"/>
                  <a:pt x="2936" y="120"/>
                  <a:pt x="2976" y="96"/>
                </a:cubicBezTo>
                <a:cubicBezTo>
                  <a:pt x="3016" y="72"/>
                  <a:pt x="3056" y="16"/>
                  <a:pt x="3072" y="0"/>
                </a:cubicBez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9" name="Freeform 11" descr="Wave"/>
          <p:cNvSpPr>
            <a:spLocks/>
          </p:cNvSpPr>
          <p:nvPr/>
        </p:nvSpPr>
        <p:spPr bwMode="auto">
          <a:xfrm>
            <a:off x="685800" y="2895600"/>
            <a:ext cx="4876800" cy="1524000"/>
          </a:xfrm>
          <a:custGeom>
            <a:avLst/>
            <a:gdLst>
              <a:gd name="T0" fmla="*/ 2147483647 w 3072"/>
              <a:gd name="T1" fmla="*/ 2147483647 h 960"/>
              <a:gd name="T2" fmla="*/ 2147483647 w 3072"/>
              <a:gd name="T3" fmla="*/ 2147483647 h 960"/>
              <a:gd name="T4" fmla="*/ 2147483647 w 3072"/>
              <a:gd name="T5" fmla="*/ 2147483647 h 960"/>
              <a:gd name="T6" fmla="*/ 2147483647 w 3072"/>
              <a:gd name="T7" fmla="*/ 2147483647 h 960"/>
              <a:gd name="T8" fmla="*/ 2147483647 w 3072"/>
              <a:gd name="T9" fmla="*/ 2147483647 h 960"/>
              <a:gd name="T10" fmla="*/ 2147483647 w 3072"/>
              <a:gd name="T11" fmla="*/ 2147483647 h 960"/>
              <a:gd name="T12" fmla="*/ 2147483647 w 3072"/>
              <a:gd name="T13" fmla="*/ 2147483647 h 960"/>
              <a:gd name="T14" fmla="*/ 2147483647 w 3072"/>
              <a:gd name="T15" fmla="*/ 2147483647 h 960"/>
              <a:gd name="T16" fmla="*/ 2147483647 w 3072"/>
              <a:gd name="T17" fmla="*/ 2147483647 h 960"/>
              <a:gd name="T18" fmla="*/ 2147483647 w 3072"/>
              <a:gd name="T19" fmla="*/ 2147483647 h 960"/>
              <a:gd name="T20" fmla="*/ 2147483647 w 3072"/>
              <a:gd name="T21" fmla="*/ 2147483647 h 960"/>
              <a:gd name="T22" fmla="*/ 2147483647 w 3072"/>
              <a:gd name="T23" fmla="*/ 2147483647 h 960"/>
              <a:gd name="T24" fmla="*/ 2147483647 w 3072"/>
              <a:gd name="T25" fmla="*/ 2147483647 h 960"/>
              <a:gd name="T26" fmla="*/ 2147483647 w 3072"/>
              <a:gd name="T27" fmla="*/ 2147483647 h 960"/>
              <a:gd name="T28" fmla="*/ 2147483647 w 3072"/>
              <a:gd name="T29" fmla="*/ 2147483647 h 960"/>
              <a:gd name="T30" fmla="*/ 0 w 3072"/>
              <a:gd name="T31" fmla="*/ 0 h 96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72"/>
              <a:gd name="T49" fmla="*/ 0 h 960"/>
              <a:gd name="T50" fmla="*/ 3072 w 3072"/>
              <a:gd name="T51" fmla="*/ 960 h 96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72" h="960">
                <a:moveTo>
                  <a:pt x="3072" y="960"/>
                </a:moveTo>
                <a:cubicBezTo>
                  <a:pt x="3040" y="916"/>
                  <a:pt x="3008" y="872"/>
                  <a:pt x="2976" y="816"/>
                </a:cubicBezTo>
                <a:cubicBezTo>
                  <a:pt x="2944" y="760"/>
                  <a:pt x="2912" y="680"/>
                  <a:pt x="2880" y="624"/>
                </a:cubicBezTo>
                <a:cubicBezTo>
                  <a:pt x="2848" y="568"/>
                  <a:pt x="2840" y="528"/>
                  <a:pt x="2784" y="480"/>
                </a:cubicBezTo>
                <a:cubicBezTo>
                  <a:pt x="2728" y="432"/>
                  <a:pt x="2648" y="352"/>
                  <a:pt x="2544" y="336"/>
                </a:cubicBezTo>
                <a:cubicBezTo>
                  <a:pt x="2440" y="320"/>
                  <a:pt x="2248" y="368"/>
                  <a:pt x="2160" y="384"/>
                </a:cubicBezTo>
                <a:cubicBezTo>
                  <a:pt x="2072" y="400"/>
                  <a:pt x="2096" y="416"/>
                  <a:pt x="2016" y="432"/>
                </a:cubicBezTo>
                <a:cubicBezTo>
                  <a:pt x="1936" y="448"/>
                  <a:pt x="1760" y="472"/>
                  <a:pt x="1680" y="480"/>
                </a:cubicBezTo>
                <a:cubicBezTo>
                  <a:pt x="1600" y="488"/>
                  <a:pt x="1600" y="488"/>
                  <a:pt x="1536" y="480"/>
                </a:cubicBezTo>
                <a:cubicBezTo>
                  <a:pt x="1472" y="472"/>
                  <a:pt x="1360" y="448"/>
                  <a:pt x="1296" y="432"/>
                </a:cubicBezTo>
                <a:cubicBezTo>
                  <a:pt x="1232" y="416"/>
                  <a:pt x="1248" y="408"/>
                  <a:pt x="1152" y="384"/>
                </a:cubicBezTo>
                <a:cubicBezTo>
                  <a:pt x="1056" y="360"/>
                  <a:pt x="880" y="256"/>
                  <a:pt x="720" y="288"/>
                </a:cubicBezTo>
                <a:cubicBezTo>
                  <a:pt x="560" y="320"/>
                  <a:pt x="296" y="536"/>
                  <a:pt x="192" y="576"/>
                </a:cubicBezTo>
                <a:cubicBezTo>
                  <a:pt x="88" y="616"/>
                  <a:pt x="120" y="608"/>
                  <a:pt x="96" y="528"/>
                </a:cubicBezTo>
                <a:cubicBezTo>
                  <a:pt x="72" y="448"/>
                  <a:pt x="64" y="184"/>
                  <a:pt x="48" y="96"/>
                </a:cubicBezTo>
                <a:cubicBezTo>
                  <a:pt x="32" y="8"/>
                  <a:pt x="16" y="4"/>
                  <a:pt x="0" y="0"/>
                </a:cubicBezTo>
              </a:path>
            </a:pathLst>
          </a:custGeom>
          <a:pattFill prst="wave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0" name="Line 12"/>
          <p:cNvSpPr>
            <a:spLocks noChangeShapeType="1"/>
          </p:cNvSpPr>
          <p:nvPr/>
        </p:nvSpPr>
        <p:spPr bwMode="auto">
          <a:xfrm>
            <a:off x="6781800" y="2209800"/>
            <a:ext cx="76200" cy="1981200"/>
          </a:xfrm>
          <a:prstGeom prst="line">
            <a:avLst/>
          </a:prstGeom>
          <a:noFill/>
          <a:ln w="9525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1" name="Line 13"/>
          <p:cNvSpPr>
            <a:spLocks noChangeShapeType="1"/>
          </p:cNvSpPr>
          <p:nvPr/>
        </p:nvSpPr>
        <p:spPr bwMode="auto">
          <a:xfrm>
            <a:off x="3886200" y="762000"/>
            <a:ext cx="2209800" cy="381000"/>
          </a:xfrm>
          <a:prstGeom prst="line">
            <a:avLst/>
          </a:prstGeom>
          <a:noFill/>
          <a:ln w="9525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2" name="Line 14"/>
          <p:cNvSpPr>
            <a:spLocks noChangeShapeType="1"/>
          </p:cNvSpPr>
          <p:nvPr/>
        </p:nvSpPr>
        <p:spPr bwMode="auto">
          <a:xfrm flipV="1">
            <a:off x="6934200" y="0"/>
            <a:ext cx="0" cy="762000"/>
          </a:xfrm>
          <a:prstGeom prst="line">
            <a:avLst/>
          </a:prstGeom>
          <a:noFill/>
          <a:ln w="9525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3" name="Line 15"/>
          <p:cNvSpPr>
            <a:spLocks noChangeShapeType="1"/>
          </p:cNvSpPr>
          <p:nvPr/>
        </p:nvSpPr>
        <p:spPr bwMode="auto">
          <a:xfrm flipV="1">
            <a:off x="7315200" y="457200"/>
            <a:ext cx="1600200" cy="533400"/>
          </a:xfrm>
          <a:prstGeom prst="line">
            <a:avLst/>
          </a:prstGeom>
          <a:noFill/>
          <a:ln w="952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4" name="Line 16"/>
          <p:cNvSpPr>
            <a:spLocks noChangeShapeType="1"/>
          </p:cNvSpPr>
          <p:nvPr/>
        </p:nvSpPr>
        <p:spPr bwMode="auto">
          <a:xfrm>
            <a:off x="7543800" y="1676400"/>
            <a:ext cx="1295400" cy="1524000"/>
          </a:xfrm>
          <a:prstGeom prst="line">
            <a:avLst/>
          </a:prstGeom>
          <a:noFill/>
          <a:ln w="9525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5" name="Rectangle 17"/>
          <p:cNvSpPr>
            <a:spLocks noChangeArrowheads="1"/>
          </p:cNvSpPr>
          <p:nvPr/>
        </p:nvSpPr>
        <p:spPr bwMode="auto">
          <a:xfrm>
            <a:off x="1133475" y="6029325"/>
            <a:ext cx="7785100" cy="708025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4000" b="1" dirty="0" err="1">
                <a:latin typeface="Times New Roman" pitchFamily="18" charset="0"/>
              </a:rPr>
              <a:t>Ми</a:t>
            </a:r>
            <a:r>
              <a:rPr lang="en-US" sz="4000" b="1" dirty="0">
                <a:latin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</a:rPr>
              <a:t>живимо</a:t>
            </a:r>
            <a:r>
              <a:rPr lang="sr-Latn-CS" sz="4000" b="1" dirty="0">
                <a:latin typeface="Times New Roman" pitchFamily="18" charset="0"/>
              </a:rPr>
              <a:t> </a:t>
            </a:r>
            <a:r>
              <a:rPr lang="en-US" sz="4000" b="1" dirty="0">
                <a:latin typeface="Times New Roman" pitchFamily="18" charset="0"/>
              </a:rPr>
              <a:t>у</a:t>
            </a:r>
            <a:r>
              <a:rPr lang="sr-Latn-CS" sz="4000" b="1" dirty="0">
                <a:latin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</a:rPr>
              <a:t>мору</a:t>
            </a:r>
            <a:r>
              <a:rPr lang="sr-Latn-CS" sz="4000" b="1" dirty="0">
                <a:latin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</a:rPr>
              <a:t>радијације</a:t>
            </a:r>
            <a:r>
              <a:rPr lang="en-US" sz="4000" dirty="0">
                <a:latin typeface="Times New Roman" pitchFamily="18" charset="0"/>
              </a:rPr>
              <a:t>…</a:t>
            </a:r>
          </a:p>
        </p:txBody>
      </p:sp>
      <p:sp>
        <p:nvSpPr>
          <p:cNvPr id="10256" name="Text Box 18"/>
          <p:cNvSpPr txBox="1">
            <a:spLocks noChangeArrowheads="1"/>
          </p:cNvSpPr>
          <p:nvPr/>
        </p:nvSpPr>
        <p:spPr bwMode="auto">
          <a:xfrm>
            <a:off x="7380288" y="1081088"/>
            <a:ext cx="1446212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Космичко</a:t>
            </a:r>
            <a:r>
              <a:rPr lang="sr-Latn-CS" b="1">
                <a:latin typeface="Times New Roman" pitchFamily="18" charset="0"/>
              </a:rPr>
              <a:t> </a:t>
            </a:r>
            <a:r>
              <a:rPr lang="en-US" b="1">
                <a:latin typeface="Times New Roman" pitchFamily="18" charset="0"/>
              </a:rPr>
              <a:t>зрачење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0257" name="Text Box 19"/>
          <p:cNvSpPr txBox="1">
            <a:spLocks noChangeArrowheads="1"/>
          </p:cNvSpPr>
          <p:nvPr/>
        </p:nvSpPr>
        <p:spPr bwMode="auto">
          <a:xfrm>
            <a:off x="2438400" y="2743200"/>
            <a:ext cx="16764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Инхалација Радона</a:t>
            </a:r>
          </a:p>
        </p:txBody>
      </p:sp>
      <p:sp>
        <p:nvSpPr>
          <p:cNvPr id="10258" name="Text Box 20"/>
          <p:cNvSpPr txBox="1">
            <a:spLocks noChangeArrowheads="1"/>
          </p:cNvSpPr>
          <p:nvPr/>
        </p:nvSpPr>
        <p:spPr bwMode="auto">
          <a:xfrm>
            <a:off x="676275" y="5534025"/>
            <a:ext cx="152400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Стене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0259" name="Oval 21"/>
          <p:cNvSpPr>
            <a:spLocks noChangeArrowheads="1"/>
          </p:cNvSpPr>
          <p:nvPr/>
        </p:nvSpPr>
        <p:spPr bwMode="auto">
          <a:xfrm>
            <a:off x="6096000" y="762000"/>
            <a:ext cx="1295400" cy="137160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60" name="Freeform 22"/>
          <p:cNvSpPr>
            <a:spLocks/>
          </p:cNvSpPr>
          <p:nvPr/>
        </p:nvSpPr>
        <p:spPr bwMode="auto">
          <a:xfrm>
            <a:off x="76200" y="3276600"/>
            <a:ext cx="9050338" cy="1916113"/>
          </a:xfrm>
          <a:custGeom>
            <a:avLst/>
            <a:gdLst>
              <a:gd name="T0" fmla="*/ 2147483647 w 5701"/>
              <a:gd name="T1" fmla="*/ 2147483647 h 1207"/>
              <a:gd name="T2" fmla="*/ 2147483647 w 5701"/>
              <a:gd name="T3" fmla="*/ 2147483647 h 1207"/>
              <a:gd name="T4" fmla="*/ 2147483647 w 5701"/>
              <a:gd name="T5" fmla="*/ 2147483647 h 1207"/>
              <a:gd name="T6" fmla="*/ 2147483647 w 5701"/>
              <a:gd name="T7" fmla="*/ 2147483647 h 1207"/>
              <a:gd name="T8" fmla="*/ 2147483647 w 5701"/>
              <a:gd name="T9" fmla="*/ 2147483647 h 1207"/>
              <a:gd name="T10" fmla="*/ 2147483647 w 5701"/>
              <a:gd name="T11" fmla="*/ 2147483647 h 1207"/>
              <a:gd name="T12" fmla="*/ 2147483647 w 5701"/>
              <a:gd name="T13" fmla="*/ 2147483647 h 1207"/>
              <a:gd name="T14" fmla="*/ 2147483647 w 5701"/>
              <a:gd name="T15" fmla="*/ 2147483647 h 1207"/>
              <a:gd name="T16" fmla="*/ 2147483647 w 5701"/>
              <a:gd name="T17" fmla="*/ 2147483647 h 1207"/>
              <a:gd name="T18" fmla="*/ 2147483647 w 5701"/>
              <a:gd name="T19" fmla="*/ 2147483647 h 1207"/>
              <a:gd name="T20" fmla="*/ 2147483647 w 5701"/>
              <a:gd name="T21" fmla="*/ 2147483647 h 1207"/>
              <a:gd name="T22" fmla="*/ 2147483647 w 5701"/>
              <a:gd name="T23" fmla="*/ 2147483647 h 1207"/>
              <a:gd name="T24" fmla="*/ 2147483647 w 5701"/>
              <a:gd name="T25" fmla="*/ 2147483647 h 1207"/>
              <a:gd name="T26" fmla="*/ 2147483647 w 5701"/>
              <a:gd name="T27" fmla="*/ 2147483647 h 1207"/>
              <a:gd name="T28" fmla="*/ 2147483647 w 5701"/>
              <a:gd name="T29" fmla="*/ 2147483647 h 1207"/>
              <a:gd name="T30" fmla="*/ 2147483647 w 5701"/>
              <a:gd name="T31" fmla="*/ 2147483647 h 1207"/>
              <a:gd name="T32" fmla="*/ 2147483647 w 5701"/>
              <a:gd name="T33" fmla="*/ 2147483647 h 1207"/>
              <a:gd name="T34" fmla="*/ 2147483647 w 5701"/>
              <a:gd name="T35" fmla="*/ 2147483647 h 1207"/>
              <a:gd name="T36" fmla="*/ 2147483647 w 5701"/>
              <a:gd name="T37" fmla="*/ 2147483647 h 1207"/>
              <a:gd name="T38" fmla="*/ 2147483647 w 5701"/>
              <a:gd name="T39" fmla="*/ 2147483647 h 1207"/>
              <a:gd name="T40" fmla="*/ 2147483647 w 5701"/>
              <a:gd name="T41" fmla="*/ 2147483647 h 1207"/>
              <a:gd name="T42" fmla="*/ 2147483647 w 5701"/>
              <a:gd name="T43" fmla="*/ 2147483647 h 1207"/>
              <a:gd name="T44" fmla="*/ 2147483647 w 5701"/>
              <a:gd name="T45" fmla="*/ 2147483647 h 1207"/>
              <a:gd name="T46" fmla="*/ 2147483647 w 5701"/>
              <a:gd name="T47" fmla="*/ 2147483647 h 1207"/>
              <a:gd name="T48" fmla="*/ 2147483647 w 5701"/>
              <a:gd name="T49" fmla="*/ 2147483647 h 1207"/>
              <a:gd name="T50" fmla="*/ 2147483647 w 5701"/>
              <a:gd name="T51" fmla="*/ 2147483647 h 1207"/>
              <a:gd name="T52" fmla="*/ 2147483647 w 5701"/>
              <a:gd name="T53" fmla="*/ 2147483647 h 1207"/>
              <a:gd name="T54" fmla="*/ 2147483647 w 5701"/>
              <a:gd name="T55" fmla="*/ 2147483647 h 1207"/>
              <a:gd name="T56" fmla="*/ 2147483647 w 5701"/>
              <a:gd name="T57" fmla="*/ 2147483647 h 1207"/>
              <a:gd name="T58" fmla="*/ 2147483647 w 5701"/>
              <a:gd name="T59" fmla="*/ 2147483647 h 1207"/>
              <a:gd name="T60" fmla="*/ 2147483647 w 5701"/>
              <a:gd name="T61" fmla="*/ 2147483647 h 1207"/>
              <a:gd name="T62" fmla="*/ 2147483647 w 5701"/>
              <a:gd name="T63" fmla="*/ 2147483647 h 1207"/>
              <a:gd name="T64" fmla="*/ 2147483647 w 5701"/>
              <a:gd name="T65" fmla="*/ 2147483647 h 1207"/>
              <a:gd name="T66" fmla="*/ 2147483647 w 5701"/>
              <a:gd name="T67" fmla="*/ 2147483647 h 1207"/>
              <a:gd name="T68" fmla="*/ 2147483647 w 5701"/>
              <a:gd name="T69" fmla="*/ 2147483647 h 1207"/>
              <a:gd name="T70" fmla="*/ 2147483647 w 5701"/>
              <a:gd name="T71" fmla="*/ 2147483647 h 1207"/>
              <a:gd name="T72" fmla="*/ 2147483647 w 5701"/>
              <a:gd name="T73" fmla="*/ 2147483647 h 1207"/>
              <a:gd name="T74" fmla="*/ 2147483647 w 5701"/>
              <a:gd name="T75" fmla="*/ 2147483647 h 1207"/>
              <a:gd name="T76" fmla="*/ 2147483647 w 5701"/>
              <a:gd name="T77" fmla="*/ 2147483647 h 1207"/>
              <a:gd name="T78" fmla="*/ 2147483647 w 5701"/>
              <a:gd name="T79" fmla="*/ 2147483647 h 1207"/>
              <a:gd name="T80" fmla="*/ 2147483647 w 5701"/>
              <a:gd name="T81" fmla="*/ 2147483647 h 120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701"/>
              <a:gd name="T124" fmla="*/ 0 h 1207"/>
              <a:gd name="T125" fmla="*/ 5701 w 5701"/>
              <a:gd name="T126" fmla="*/ 1207 h 120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701" h="1207">
                <a:moveTo>
                  <a:pt x="5645" y="327"/>
                </a:moveTo>
                <a:cubicBezTo>
                  <a:pt x="5641" y="290"/>
                  <a:pt x="5642" y="252"/>
                  <a:pt x="5634" y="216"/>
                </a:cubicBezTo>
                <a:cubicBezTo>
                  <a:pt x="5621" y="157"/>
                  <a:pt x="5512" y="135"/>
                  <a:pt x="5467" y="127"/>
                </a:cubicBezTo>
                <a:cubicBezTo>
                  <a:pt x="5446" y="0"/>
                  <a:pt x="5428" y="38"/>
                  <a:pt x="5290" y="61"/>
                </a:cubicBezTo>
                <a:cubicBezTo>
                  <a:pt x="5266" y="77"/>
                  <a:pt x="5248" y="102"/>
                  <a:pt x="5223" y="116"/>
                </a:cubicBezTo>
                <a:cubicBezTo>
                  <a:pt x="5155" y="155"/>
                  <a:pt x="5068" y="134"/>
                  <a:pt x="4990" y="139"/>
                </a:cubicBezTo>
                <a:cubicBezTo>
                  <a:pt x="4849" y="162"/>
                  <a:pt x="4971" y="125"/>
                  <a:pt x="4901" y="183"/>
                </a:cubicBezTo>
                <a:cubicBezTo>
                  <a:pt x="4870" y="208"/>
                  <a:pt x="4795" y="220"/>
                  <a:pt x="4767" y="227"/>
                </a:cubicBezTo>
                <a:cubicBezTo>
                  <a:pt x="4738" y="257"/>
                  <a:pt x="4725" y="288"/>
                  <a:pt x="4712" y="327"/>
                </a:cubicBezTo>
                <a:cubicBezTo>
                  <a:pt x="4665" y="325"/>
                  <a:pt x="4415" y="297"/>
                  <a:pt x="4345" y="339"/>
                </a:cubicBezTo>
                <a:cubicBezTo>
                  <a:pt x="4322" y="353"/>
                  <a:pt x="4331" y="390"/>
                  <a:pt x="4323" y="416"/>
                </a:cubicBezTo>
                <a:cubicBezTo>
                  <a:pt x="4299" y="496"/>
                  <a:pt x="4315" y="450"/>
                  <a:pt x="4167" y="472"/>
                </a:cubicBezTo>
                <a:cubicBezTo>
                  <a:pt x="4145" y="562"/>
                  <a:pt x="4127" y="549"/>
                  <a:pt x="4034" y="572"/>
                </a:cubicBezTo>
                <a:cubicBezTo>
                  <a:pt x="4001" y="568"/>
                  <a:pt x="3967" y="569"/>
                  <a:pt x="3934" y="561"/>
                </a:cubicBezTo>
                <a:cubicBezTo>
                  <a:pt x="3800" y="528"/>
                  <a:pt x="3986" y="553"/>
                  <a:pt x="3878" y="516"/>
                </a:cubicBezTo>
                <a:cubicBezTo>
                  <a:pt x="3853" y="508"/>
                  <a:pt x="3827" y="509"/>
                  <a:pt x="3801" y="505"/>
                </a:cubicBezTo>
                <a:cubicBezTo>
                  <a:pt x="3753" y="509"/>
                  <a:pt x="3703" y="503"/>
                  <a:pt x="3656" y="516"/>
                </a:cubicBezTo>
                <a:cubicBezTo>
                  <a:pt x="3645" y="519"/>
                  <a:pt x="3654" y="542"/>
                  <a:pt x="3645" y="550"/>
                </a:cubicBezTo>
                <a:cubicBezTo>
                  <a:pt x="3633" y="560"/>
                  <a:pt x="3616" y="557"/>
                  <a:pt x="3601" y="561"/>
                </a:cubicBezTo>
                <a:cubicBezTo>
                  <a:pt x="3590" y="557"/>
                  <a:pt x="3579" y="548"/>
                  <a:pt x="3567" y="550"/>
                </a:cubicBezTo>
                <a:cubicBezTo>
                  <a:pt x="3543" y="554"/>
                  <a:pt x="3518" y="594"/>
                  <a:pt x="3501" y="605"/>
                </a:cubicBezTo>
                <a:cubicBezTo>
                  <a:pt x="3491" y="612"/>
                  <a:pt x="3478" y="612"/>
                  <a:pt x="3467" y="616"/>
                </a:cubicBezTo>
                <a:cubicBezTo>
                  <a:pt x="3349" y="599"/>
                  <a:pt x="3272" y="583"/>
                  <a:pt x="3134" y="627"/>
                </a:cubicBezTo>
                <a:cubicBezTo>
                  <a:pt x="3112" y="634"/>
                  <a:pt x="3123" y="673"/>
                  <a:pt x="3112" y="694"/>
                </a:cubicBezTo>
                <a:cubicBezTo>
                  <a:pt x="3104" y="708"/>
                  <a:pt x="3092" y="720"/>
                  <a:pt x="3078" y="727"/>
                </a:cubicBezTo>
                <a:cubicBezTo>
                  <a:pt x="3019" y="754"/>
                  <a:pt x="2950" y="752"/>
                  <a:pt x="2889" y="772"/>
                </a:cubicBezTo>
                <a:cubicBezTo>
                  <a:pt x="2844" y="764"/>
                  <a:pt x="2798" y="760"/>
                  <a:pt x="2756" y="739"/>
                </a:cubicBezTo>
                <a:cubicBezTo>
                  <a:pt x="2707" y="714"/>
                  <a:pt x="2766" y="712"/>
                  <a:pt x="2700" y="694"/>
                </a:cubicBezTo>
                <a:cubicBezTo>
                  <a:pt x="2671" y="686"/>
                  <a:pt x="2641" y="687"/>
                  <a:pt x="2612" y="683"/>
                </a:cubicBezTo>
                <a:cubicBezTo>
                  <a:pt x="2530" y="687"/>
                  <a:pt x="2449" y="688"/>
                  <a:pt x="2367" y="694"/>
                </a:cubicBezTo>
                <a:cubicBezTo>
                  <a:pt x="2352" y="695"/>
                  <a:pt x="2333" y="716"/>
                  <a:pt x="2323" y="705"/>
                </a:cubicBezTo>
                <a:cubicBezTo>
                  <a:pt x="2303" y="682"/>
                  <a:pt x="2309" y="645"/>
                  <a:pt x="2300" y="616"/>
                </a:cubicBezTo>
                <a:cubicBezTo>
                  <a:pt x="2287" y="571"/>
                  <a:pt x="2271" y="527"/>
                  <a:pt x="2256" y="483"/>
                </a:cubicBezTo>
                <a:cubicBezTo>
                  <a:pt x="2229" y="401"/>
                  <a:pt x="2257" y="422"/>
                  <a:pt x="2189" y="405"/>
                </a:cubicBezTo>
                <a:cubicBezTo>
                  <a:pt x="1954" y="420"/>
                  <a:pt x="2040" y="380"/>
                  <a:pt x="1956" y="505"/>
                </a:cubicBezTo>
                <a:cubicBezTo>
                  <a:pt x="1978" y="535"/>
                  <a:pt x="2001" y="564"/>
                  <a:pt x="2023" y="594"/>
                </a:cubicBezTo>
                <a:cubicBezTo>
                  <a:pt x="2038" y="616"/>
                  <a:pt x="2067" y="661"/>
                  <a:pt x="2067" y="661"/>
                </a:cubicBezTo>
                <a:cubicBezTo>
                  <a:pt x="1884" y="721"/>
                  <a:pt x="1687" y="660"/>
                  <a:pt x="1500" y="639"/>
                </a:cubicBezTo>
                <a:cubicBezTo>
                  <a:pt x="1470" y="643"/>
                  <a:pt x="1437" y="635"/>
                  <a:pt x="1411" y="650"/>
                </a:cubicBezTo>
                <a:cubicBezTo>
                  <a:pt x="1401" y="656"/>
                  <a:pt x="1435" y="681"/>
                  <a:pt x="1423" y="683"/>
                </a:cubicBezTo>
                <a:cubicBezTo>
                  <a:pt x="1393" y="687"/>
                  <a:pt x="1364" y="667"/>
                  <a:pt x="1334" y="661"/>
                </a:cubicBezTo>
                <a:cubicBezTo>
                  <a:pt x="1308" y="656"/>
                  <a:pt x="1282" y="654"/>
                  <a:pt x="1256" y="650"/>
                </a:cubicBezTo>
                <a:cubicBezTo>
                  <a:pt x="1134" y="660"/>
                  <a:pt x="1111" y="620"/>
                  <a:pt x="1100" y="739"/>
                </a:cubicBezTo>
                <a:cubicBezTo>
                  <a:pt x="1099" y="754"/>
                  <a:pt x="1122" y="772"/>
                  <a:pt x="1111" y="783"/>
                </a:cubicBezTo>
                <a:cubicBezTo>
                  <a:pt x="1102" y="792"/>
                  <a:pt x="1089" y="769"/>
                  <a:pt x="1078" y="761"/>
                </a:cubicBezTo>
                <a:cubicBezTo>
                  <a:pt x="1063" y="750"/>
                  <a:pt x="1052" y="731"/>
                  <a:pt x="1034" y="727"/>
                </a:cubicBezTo>
                <a:cubicBezTo>
                  <a:pt x="983" y="716"/>
                  <a:pt x="930" y="720"/>
                  <a:pt x="878" y="716"/>
                </a:cubicBezTo>
                <a:cubicBezTo>
                  <a:pt x="811" y="720"/>
                  <a:pt x="743" y="710"/>
                  <a:pt x="678" y="727"/>
                </a:cubicBezTo>
                <a:cubicBezTo>
                  <a:pt x="663" y="731"/>
                  <a:pt x="679" y="781"/>
                  <a:pt x="667" y="772"/>
                </a:cubicBezTo>
                <a:cubicBezTo>
                  <a:pt x="644" y="755"/>
                  <a:pt x="648" y="719"/>
                  <a:pt x="634" y="694"/>
                </a:cubicBezTo>
                <a:cubicBezTo>
                  <a:pt x="595" y="624"/>
                  <a:pt x="454" y="624"/>
                  <a:pt x="389" y="616"/>
                </a:cubicBezTo>
                <a:cubicBezTo>
                  <a:pt x="281" y="643"/>
                  <a:pt x="392" y="602"/>
                  <a:pt x="333" y="661"/>
                </a:cubicBezTo>
                <a:cubicBezTo>
                  <a:pt x="325" y="669"/>
                  <a:pt x="312" y="671"/>
                  <a:pt x="300" y="672"/>
                </a:cubicBezTo>
                <a:cubicBezTo>
                  <a:pt x="249" y="678"/>
                  <a:pt x="197" y="679"/>
                  <a:pt x="145" y="683"/>
                </a:cubicBezTo>
                <a:cubicBezTo>
                  <a:pt x="78" y="747"/>
                  <a:pt x="104" y="845"/>
                  <a:pt x="111" y="927"/>
                </a:cubicBezTo>
                <a:cubicBezTo>
                  <a:pt x="73" y="967"/>
                  <a:pt x="58" y="943"/>
                  <a:pt x="11" y="927"/>
                </a:cubicBezTo>
                <a:cubicBezTo>
                  <a:pt x="7" y="938"/>
                  <a:pt x="0" y="949"/>
                  <a:pt x="0" y="961"/>
                </a:cubicBezTo>
                <a:cubicBezTo>
                  <a:pt x="0" y="973"/>
                  <a:pt x="8" y="983"/>
                  <a:pt x="11" y="994"/>
                </a:cubicBezTo>
                <a:cubicBezTo>
                  <a:pt x="20" y="1031"/>
                  <a:pt x="21" y="1089"/>
                  <a:pt x="56" y="1116"/>
                </a:cubicBezTo>
                <a:cubicBezTo>
                  <a:pt x="65" y="1123"/>
                  <a:pt x="78" y="1123"/>
                  <a:pt x="89" y="1127"/>
                </a:cubicBezTo>
                <a:cubicBezTo>
                  <a:pt x="158" y="1175"/>
                  <a:pt x="266" y="1165"/>
                  <a:pt x="345" y="1172"/>
                </a:cubicBezTo>
                <a:cubicBezTo>
                  <a:pt x="553" y="1207"/>
                  <a:pt x="757" y="1189"/>
                  <a:pt x="967" y="1183"/>
                </a:cubicBezTo>
                <a:cubicBezTo>
                  <a:pt x="1026" y="1163"/>
                  <a:pt x="990" y="1178"/>
                  <a:pt x="1067" y="1127"/>
                </a:cubicBezTo>
                <a:cubicBezTo>
                  <a:pt x="1110" y="1098"/>
                  <a:pt x="1253" y="1096"/>
                  <a:pt x="1278" y="1094"/>
                </a:cubicBezTo>
                <a:cubicBezTo>
                  <a:pt x="1366" y="1077"/>
                  <a:pt x="1445" y="1050"/>
                  <a:pt x="1534" y="1039"/>
                </a:cubicBezTo>
                <a:cubicBezTo>
                  <a:pt x="2038" y="902"/>
                  <a:pt x="2579" y="1023"/>
                  <a:pt x="3101" y="1027"/>
                </a:cubicBezTo>
                <a:cubicBezTo>
                  <a:pt x="3368" y="1040"/>
                  <a:pt x="3567" y="1046"/>
                  <a:pt x="3845" y="1039"/>
                </a:cubicBezTo>
                <a:cubicBezTo>
                  <a:pt x="3897" y="1035"/>
                  <a:pt x="3949" y="1034"/>
                  <a:pt x="4001" y="1027"/>
                </a:cubicBezTo>
                <a:cubicBezTo>
                  <a:pt x="4031" y="1023"/>
                  <a:pt x="4061" y="1015"/>
                  <a:pt x="4090" y="1005"/>
                </a:cubicBezTo>
                <a:cubicBezTo>
                  <a:pt x="4101" y="1001"/>
                  <a:pt x="4112" y="996"/>
                  <a:pt x="4123" y="994"/>
                </a:cubicBezTo>
                <a:cubicBezTo>
                  <a:pt x="4189" y="981"/>
                  <a:pt x="4256" y="972"/>
                  <a:pt x="4323" y="961"/>
                </a:cubicBezTo>
                <a:cubicBezTo>
                  <a:pt x="4345" y="957"/>
                  <a:pt x="4390" y="950"/>
                  <a:pt x="4390" y="950"/>
                </a:cubicBezTo>
                <a:cubicBezTo>
                  <a:pt x="4448" y="931"/>
                  <a:pt x="4507" y="928"/>
                  <a:pt x="4567" y="916"/>
                </a:cubicBezTo>
                <a:cubicBezTo>
                  <a:pt x="4615" y="906"/>
                  <a:pt x="4686" y="886"/>
                  <a:pt x="4734" y="872"/>
                </a:cubicBezTo>
                <a:cubicBezTo>
                  <a:pt x="4804" y="825"/>
                  <a:pt x="4723" y="873"/>
                  <a:pt x="4834" y="839"/>
                </a:cubicBezTo>
                <a:cubicBezTo>
                  <a:pt x="4850" y="834"/>
                  <a:pt x="4863" y="821"/>
                  <a:pt x="4879" y="816"/>
                </a:cubicBezTo>
                <a:cubicBezTo>
                  <a:pt x="4908" y="806"/>
                  <a:pt x="4938" y="801"/>
                  <a:pt x="4967" y="794"/>
                </a:cubicBezTo>
                <a:cubicBezTo>
                  <a:pt x="5017" y="746"/>
                  <a:pt x="5052" y="750"/>
                  <a:pt x="5123" y="739"/>
                </a:cubicBezTo>
                <a:cubicBezTo>
                  <a:pt x="5348" y="706"/>
                  <a:pt x="5342" y="713"/>
                  <a:pt x="5701" y="705"/>
                </a:cubicBezTo>
                <a:cubicBezTo>
                  <a:pt x="5691" y="628"/>
                  <a:pt x="5700" y="576"/>
                  <a:pt x="5623" y="550"/>
                </a:cubicBezTo>
                <a:cubicBezTo>
                  <a:pt x="5627" y="531"/>
                  <a:pt x="5629" y="512"/>
                  <a:pt x="5634" y="494"/>
                </a:cubicBezTo>
                <a:cubicBezTo>
                  <a:pt x="5640" y="471"/>
                  <a:pt x="5656" y="427"/>
                  <a:pt x="5656" y="427"/>
                </a:cubicBezTo>
                <a:cubicBezTo>
                  <a:pt x="5640" y="365"/>
                  <a:pt x="5645" y="398"/>
                  <a:pt x="5645" y="327"/>
                </a:cubicBezTo>
                <a:close/>
              </a:path>
            </a:pathLst>
          </a:custGeom>
          <a:gradFill rotWithShape="0">
            <a:gsLst>
              <a:gs pos="0">
                <a:srgbClr val="CCFFFF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261" name="Group 23"/>
          <p:cNvGrpSpPr>
            <a:grpSpLocks/>
          </p:cNvGrpSpPr>
          <p:nvPr/>
        </p:nvGrpSpPr>
        <p:grpSpPr bwMode="auto">
          <a:xfrm>
            <a:off x="1143000" y="2590800"/>
            <a:ext cx="5943600" cy="3048000"/>
            <a:chOff x="3521" y="2175"/>
            <a:chExt cx="1605" cy="771"/>
          </a:xfrm>
        </p:grpSpPr>
        <p:sp>
          <p:nvSpPr>
            <p:cNvPr id="10266" name="Freeform 24"/>
            <p:cNvSpPr>
              <a:spLocks/>
            </p:cNvSpPr>
            <p:nvPr/>
          </p:nvSpPr>
          <p:spPr bwMode="auto">
            <a:xfrm>
              <a:off x="4123" y="2292"/>
              <a:ext cx="361" cy="654"/>
            </a:xfrm>
            <a:custGeom>
              <a:avLst/>
              <a:gdLst>
                <a:gd name="T0" fmla="*/ 1 w 722"/>
                <a:gd name="T1" fmla="*/ 1 h 1308"/>
                <a:gd name="T2" fmla="*/ 1 w 722"/>
                <a:gd name="T3" fmla="*/ 1 h 1308"/>
                <a:gd name="T4" fmla="*/ 1 w 722"/>
                <a:gd name="T5" fmla="*/ 1 h 1308"/>
                <a:gd name="T6" fmla="*/ 1 w 722"/>
                <a:gd name="T7" fmla="*/ 1 h 1308"/>
                <a:gd name="T8" fmla="*/ 1 w 722"/>
                <a:gd name="T9" fmla="*/ 1 h 1308"/>
                <a:gd name="T10" fmla="*/ 1 w 722"/>
                <a:gd name="T11" fmla="*/ 1 h 1308"/>
                <a:gd name="T12" fmla="*/ 1 w 722"/>
                <a:gd name="T13" fmla="*/ 1 h 1308"/>
                <a:gd name="T14" fmla="*/ 1 w 722"/>
                <a:gd name="T15" fmla="*/ 1 h 1308"/>
                <a:gd name="T16" fmla="*/ 1 w 722"/>
                <a:gd name="T17" fmla="*/ 1 h 1308"/>
                <a:gd name="T18" fmla="*/ 1 w 722"/>
                <a:gd name="T19" fmla="*/ 1 h 1308"/>
                <a:gd name="T20" fmla="*/ 1 w 722"/>
                <a:gd name="T21" fmla="*/ 1 h 1308"/>
                <a:gd name="T22" fmla="*/ 1 w 722"/>
                <a:gd name="T23" fmla="*/ 1 h 1308"/>
                <a:gd name="T24" fmla="*/ 1 w 722"/>
                <a:gd name="T25" fmla="*/ 1 h 1308"/>
                <a:gd name="T26" fmla="*/ 1 w 722"/>
                <a:gd name="T27" fmla="*/ 1 h 1308"/>
                <a:gd name="T28" fmla="*/ 1 w 722"/>
                <a:gd name="T29" fmla="*/ 1 h 1308"/>
                <a:gd name="T30" fmla="*/ 1 w 722"/>
                <a:gd name="T31" fmla="*/ 1 h 1308"/>
                <a:gd name="T32" fmla="*/ 1 w 722"/>
                <a:gd name="T33" fmla="*/ 1 h 1308"/>
                <a:gd name="T34" fmla="*/ 1 w 722"/>
                <a:gd name="T35" fmla="*/ 1 h 1308"/>
                <a:gd name="T36" fmla="*/ 1 w 722"/>
                <a:gd name="T37" fmla="*/ 1 h 1308"/>
                <a:gd name="T38" fmla="*/ 1 w 722"/>
                <a:gd name="T39" fmla="*/ 1 h 1308"/>
                <a:gd name="T40" fmla="*/ 1 w 722"/>
                <a:gd name="T41" fmla="*/ 1 h 1308"/>
                <a:gd name="T42" fmla="*/ 1 w 722"/>
                <a:gd name="T43" fmla="*/ 1 h 1308"/>
                <a:gd name="T44" fmla="*/ 1 w 722"/>
                <a:gd name="T45" fmla="*/ 1 h 1308"/>
                <a:gd name="T46" fmla="*/ 1 w 722"/>
                <a:gd name="T47" fmla="*/ 1 h 1308"/>
                <a:gd name="T48" fmla="*/ 1 w 722"/>
                <a:gd name="T49" fmla="*/ 1 h 1308"/>
                <a:gd name="T50" fmla="*/ 1 w 722"/>
                <a:gd name="T51" fmla="*/ 1 h 1308"/>
                <a:gd name="T52" fmla="*/ 1 w 722"/>
                <a:gd name="T53" fmla="*/ 1 h 1308"/>
                <a:gd name="T54" fmla="*/ 1 w 722"/>
                <a:gd name="T55" fmla="*/ 1 h 1308"/>
                <a:gd name="T56" fmla="*/ 1 w 722"/>
                <a:gd name="T57" fmla="*/ 1 h 1308"/>
                <a:gd name="T58" fmla="*/ 1 w 722"/>
                <a:gd name="T59" fmla="*/ 1 h 1308"/>
                <a:gd name="T60" fmla="*/ 1 w 722"/>
                <a:gd name="T61" fmla="*/ 1 h 1308"/>
                <a:gd name="T62" fmla="*/ 1 w 722"/>
                <a:gd name="T63" fmla="*/ 1 h 1308"/>
                <a:gd name="T64" fmla="*/ 1 w 722"/>
                <a:gd name="T65" fmla="*/ 1 h 1308"/>
                <a:gd name="T66" fmla="*/ 1 w 722"/>
                <a:gd name="T67" fmla="*/ 1 h 1308"/>
                <a:gd name="T68" fmla="*/ 1 w 722"/>
                <a:gd name="T69" fmla="*/ 1 h 1308"/>
                <a:gd name="T70" fmla="*/ 1 w 722"/>
                <a:gd name="T71" fmla="*/ 1 h 1308"/>
                <a:gd name="T72" fmla="*/ 1 w 722"/>
                <a:gd name="T73" fmla="*/ 1 h 1308"/>
                <a:gd name="T74" fmla="*/ 1 w 722"/>
                <a:gd name="T75" fmla="*/ 1 h 1308"/>
                <a:gd name="T76" fmla="*/ 1 w 722"/>
                <a:gd name="T77" fmla="*/ 1 h 1308"/>
                <a:gd name="T78" fmla="*/ 1 w 722"/>
                <a:gd name="T79" fmla="*/ 1 h 1308"/>
                <a:gd name="T80" fmla="*/ 1 w 722"/>
                <a:gd name="T81" fmla="*/ 1 h 1308"/>
                <a:gd name="T82" fmla="*/ 1 w 722"/>
                <a:gd name="T83" fmla="*/ 1 h 1308"/>
                <a:gd name="T84" fmla="*/ 1 w 722"/>
                <a:gd name="T85" fmla="*/ 1 h 1308"/>
                <a:gd name="T86" fmla="*/ 1 w 722"/>
                <a:gd name="T87" fmla="*/ 1 h 1308"/>
                <a:gd name="T88" fmla="*/ 1 w 722"/>
                <a:gd name="T89" fmla="*/ 1 h 1308"/>
                <a:gd name="T90" fmla="*/ 1 w 722"/>
                <a:gd name="T91" fmla="*/ 1 h 1308"/>
                <a:gd name="T92" fmla="*/ 1 w 722"/>
                <a:gd name="T93" fmla="*/ 1 h 1308"/>
                <a:gd name="T94" fmla="*/ 1 w 722"/>
                <a:gd name="T95" fmla="*/ 1 h 1308"/>
                <a:gd name="T96" fmla="*/ 1 w 722"/>
                <a:gd name="T97" fmla="*/ 1 h 1308"/>
                <a:gd name="T98" fmla="*/ 1 w 722"/>
                <a:gd name="T99" fmla="*/ 1 h 1308"/>
                <a:gd name="T100" fmla="*/ 1 w 722"/>
                <a:gd name="T101" fmla="*/ 1 h 1308"/>
                <a:gd name="T102" fmla="*/ 1 w 722"/>
                <a:gd name="T103" fmla="*/ 1 h 1308"/>
                <a:gd name="T104" fmla="*/ 1 w 722"/>
                <a:gd name="T105" fmla="*/ 1 h 1308"/>
                <a:gd name="T106" fmla="*/ 1 w 722"/>
                <a:gd name="T107" fmla="*/ 1 h 1308"/>
                <a:gd name="T108" fmla="*/ 1 w 722"/>
                <a:gd name="T109" fmla="*/ 1 h 1308"/>
                <a:gd name="T110" fmla="*/ 1 w 722"/>
                <a:gd name="T111" fmla="*/ 1 h 1308"/>
                <a:gd name="T112" fmla="*/ 1 w 722"/>
                <a:gd name="T113" fmla="*/ 1 h 1308"/>
                <a:gd name="T114" fmla="*/ 1 w 722"/>
                <a:gd name="T115" fmla="*/ 1 h 1308"/>
                <a:gd name="T116" fmla="*/ 1 w 722"/>
                <a:gd name="T117" fmla="*/ 1 h 1308"/>
                <a:gd name="T118" fmla="*/ 1 w 722"/>
                <a:gd name="T119" fmla="*/ 1 h 13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22"/>
                <a:gd name="T181" fmla="*/ 0 h 1308"/>
                <a:gd name="T182" fmla="*/ 722 w 722"/>
                <a:gd name="T183" fmla="*/ 1308 h 13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22" h="1308">
                  <a:moveTo>
                    <a:pt x="444" y="996"/>
                  </a:moveTo>
                  <a:lnTo>
                    <a:pt x="450" y="1007"/>
                  </a:lnTo>
                  <a:lnTo>
                    <a:pt x="458" y="1023"/>
                  </a:lnTo>
                  <a:lnTo>
                    <a:pt x="466" y="1045"/>
                  </a:lnTo>
                  <a:lnTo>
                    <a:pt x="478" y="1068"/>
                  </a:lnTo>
                  <a:lnTo>
                    <a:pt x="490" y="1094"/>
                  </a:lnTo>
                  <a:lnTo>
                    <a:pt x="502" y="1121"/>
                  </a:lnTo>
                  <a:lnTo>
                    <a:pt x="512" y="1145"/>
                  </a:lnTo>
                  <a:lnTo>
                    <a:pt x="522" y="1169"/>
                  </a:lnTo>
                  <a:lnTo>
                    <a:pt x="535" y="1204"/>
                  </a:lnTo>
                  <a:lnTo>
                    <a:pt x="538" y="1229"/>
                  </a:lnTo>
                  <a:lnTo>
                    <a:pt x="538" y="1245"/>
                  </a:lnTo>
                  <a:lnTo>
                    <a:pt x="537" y="1255"/>
                  </a:lnTo>
                  <a:lnTo>
                    <a:pt x="540" y="1268"/>
                  </a:lnTo>
                  <a:lnTo>
                    <a:pt x="547" y="1283"/>
                  </a:lnTo>
                  <a:lnTo>
                    <a:pt x="559" y="1299"/>
                  </a:lnTo>
                  <a:lnTo>
                    <a:pt x="573" y="1308"/>
                  </a:lnTo>
                  <a:lnTo>
                    <a:pt x="586" y="1306"/>
                  </a:lnTo>
                  <a:lnTo>
                    <a:pt x="595" y="1292"/>
                  </a:lnTo>
                  <a:lnTo>
                    <a:pt x="601" y="1273"/>
                  </a:lnTo>
                  <a:lnTo>
                    <a:pt x="604" y="1254"/>
                  </a:lnTo>
                  <a:lnTo>
                    <a:pt x="602" y="1239"/>
                  </a:lnTo>
                  <a:lnTo>
                    <a:pt x="597" y="1227"/>
                  </a:lnTo>
                  <a:lnTo>
                    <a:pt x="588" y="1216"/>
                  </a:lnTo>
                  <a:lnTo>
                    <a:pt x="576" y="1200"/>
                  </a:lnTo>
                  <a:lnTo>
                    <a:pt x="563" y="1173"/>
                  </a:lnTo>
                  <a:lnTo>
                    <a:pt x="554" y="1140"/>
                  </a:lnTo>
                  <a:lnTo>
                    <a:pt x="548" y="1107"/>
                  </a:lnTo>
                  <a:lnTo>
                    <a:pt x="545" y="1083"/>
                  </a:lnTo>
                  <a:lnTo>
                    <a:pt x="542" y="1059"/>
                  </a:lnTo>
                  <a:lnTo>
                    <a:pt x="540" y="1030"/>
                  </a:lnTo>
                  <a:lnTo>
                    <a:pt x="532" y="1004"/>
                  </a:lnTo>
                  <a:lnTo>
                    <a:pt x="519" y="989"/>
                  </a:lnTo>
                  <a:lnTo>
                    <a:pt x="535" y="988"/>
                  </a:lnTo>
                  <a:lnTo>
                    <a:pt x="547" y="988"/>
                  </a:lnTo>
                  <a:lnTo>
                    <a:pt x="554" y="986"/>
                  </a:lnTo>
                  <a:lnTo>
                    <a:pt x="560" y="986"/>
                  </a:lnTo>
                  <a:lnTo>
                    <a:pt x="563" y="986"/>
                  </a:lnTo>
                  <a:lnTo>
                    <a:pt x="567" y="985"/>
                  </a:lnTo>
                  <a:lnTo>
                    <a:pt x="570" y="983"/>
                  </a:lnTo>
                  <a:lnTo>
                    <a:pt x="576" y="982"/>
                  </a:lnTo>
                  <a:lnTo>
                    <a:pt x="542" y="939"/>
                  </a:lnTo>
                  <a:lnTo>
                    <a:pt x="516" y="881"/>
                  </a:lnTo>
                  <a:lnTo>
                    <a:pt x="493" y="815"/>
                  </a:lnTo>
                  <a:lnTo>
                    <a:pt x="472" y="746"/>
                  </a:lnTo>
                  <a:lnTo>
                    <a:pt x="453" y="682"/>
                  </a:lnTo>
                  <a:lnTo>
                    <a:pt x="431" y="627"/>
                  </a:lnTo>
                  <a:lnTo>
                    <a:pt x="408" y="586"/>
                  </a:lnTo>
                  <a:lnTo>
                    <a:pt x="377" y="565"/>
                  </a:lnTo>
                  <a:lnTo>
                    <a:pt x="390" y="565"/>
                  </a:lnTo>
                  <a:lnTo>
                    <a:pt x="401" y="564"/>
                  </a:lnTo>
                  <a:lnTo>
                    <a:pt x="408" y="564"/>
                  </a:lnTo>
                  <a:lnTo>
                    <a:pt x="409" y="564"/>
                  </a:lnTo>
                  <a:lnTo>
                    <a:pt x="404" y="537"/>
                  </a:lnTo>
                  <a:lnTo>
                    <a:pt x="401" y="492"/>
                  </a:lnTo>
                  <a:lnTo>
                    <a:pt x="398" y="448"/>
                  </a:lnTo>
                  <a:lnTo>
                    <a:pt x="399" y="423"/>
                  </a:lnTo>
                  <a:lnTo>
                    <a:pt x="409" y="431"/>
                  </a:lnTo>
                  <a:lnTo>
                    <a:pt x="421" y="441"/>
                  </a:lnTo>
                  <a:lnTo>
                    <a:pt x="433" y="453"/>
                  </a:lnTo>
                  <a:lnTo>
                    <a:pt x="443" y="466"/>
                  </a:lnTo>
                  <a:lnTo>
                    <a:pt x="455" y="479"/>
                  </a:lnTo>
                  <a:lnTo>
                    <a:pt x="463" y="489"/>
                  </a:lnTo>
                  <a:lnTo>
                    <a:pt x="472" y="499"/>
                  </a:lnTo>
                  <a:lnTo>
                    <a:pt x="478" y="505"/>
                  </a:lnTo>
                  <a:lnTo>
                    <a:pt x="488" y="514"/>
                  </a:lnTo>
                  <a:lnTo>
                    <a:pt x="506" y="530"/>
                  </a:lnTo>
                  <a:lnTo>
                    <a:pt x="528" y="549"/>
                  </a:lnTo>
                  <a:lnTo>
                    <a:pt x="553" y="570"/>
                  </a:lnTo>
                  <a:lnTo>
                    <a:pt x="579" y="589"/>
                  </a:lnTo>
                  <a:lnTo>
                    <a:pt x="605" y="602"/>
                  </a:lnTo>
                  <a:lnTo>
                    <a:pt x="627" y="609"/>
                  </a:lnTo>
                  <a:lnTo>
                    <a:pt x="646" y="606"/>
                  </a:lnTo>
                  <a:lnTo>
                    <a:pt x="654" y="612"/>
                  </a:lnTo>
                  <a:lnTo>
                    <a:pt x="662" y="615"/>
                  </a:lnTo>
                  <a:lnTo>
                    <a:pt x="673" y="618"/>
                  </a:lnTo>
                  <a:lnTo>
                    <a:pt x="683" y="619"/>
                  </a:lnTo>
                  <a:lnTo>
                    <a:pt x="693" y="618"/>
                  </a:lnTo>
                  <a:lnTo>
                    <a:pt x="703" y="615"/>
                  </a:lnTo>
                  <a:lnTo>
                    <a:pt x="712" y="608"/>
                  </a:lnTo>
                  <a:lnTo>
                    <a:pt x="718" y="597"/>
                  </a:lnTo>
                  <a:lnTo>
                    <a:pt x="722" y="577"/>
                  </a:lnTo>
                  <a:lnTo>
                    <a:pt x="721" y="561"/>
                  </a:lnTo>
                  <a:lnTo>
                    <a:pt x="712" y="551"/>
                  </a:lnTo>
                  <a:lnTo>
                    <a:pt x="702" y="545"/>
                  </a:lnTo>
                  <a:lnTo>
                    <a:pt x="692" y="545"/>
                  </a:lnTo>
                  <a:lnTo>
                    <a:pt x="680" y="549"/>
                  </a:lnTo>
                  <a:lnTo>
                    <a:pt x="671" y="555"/>
                  </a:lnTo>
                  <a:lnTo>
                    <a:pt x="662" y="561"/>
                  </a:lnTo>
                  <a:lnTo>
                    <a:pt x="662" y="549"/>
                  </a:lnTo>
                  <a:lnTo>
                    <a:pt x="657" y="540"/>
                  </a:lnTo>
                  <a:lnTo>
                    <a:pt x="646" y="533"/>
                  </a:lnTo>
                  <a:lnTo>
                    <a:pt x="629" y="521"/>
                  </a:lnTo>
                  <a:lnTo>
                    <a:pt x="617" y="514"/>
                  </a:lnTo>
                  <a:lnTo>
                    <a:pt x="604" y="505"/>
                  </a:lnTo>
                  <a:lnTo>
                    <a:pt x="589" y="494"/>
                  </a:lnTo>
                  <a:lnTo>
                    <a:pt x="575" y="482"/>
                  </a:lnTo>
                  <a:lnTo>
                    <a:pt x="559" y="469"/>
                  </a:lnTo>
                  <a:lnTo>
                    <a:pt x="544" y="454"/>
                  </a:lnTo>
                  <a:lnTo>
                    <a:pt x="532" y="438"/>
                  </a:lnTo>
                  <a:lnTo>
                    <a:pt x="521" y="423"/>
                  </a:lnTo>
                  <a:lnTo>
                    <a:pt x="509" y="407"/>
                  </a:lnTo>
                  <a:lnTo>
                    <a:pt x="496" y="390"/>
                  </a:lnTo>
                  <a:lnTo>
                    <a:pt x="481" y="371"/>
                  </a:lnTo>
                  <a:lnTo>
                    <a:pt x="465" y="353"/>
                  </a:lnTo>
                  <a:lnTo>
                    <a:pt x="452" y="337"/>
                  </a:lnTo>
                  <a:lnTo>
                    <a:pt x="440" y="324"/>
                  </a:lnTo>
                  <a:lnTo>
                    <a:pt x="433" y="314"/>
                  </a:lnTo>
                  <a:lnTo>
                    <a:pt x="430" y="306"/>
                  </a:lnTo>
                  <a:lnTo>
                    <a:pt x="427" y="302"/>
                  </a:lnTo>
                  <a:lnTo>
                    <a:pt x="420" y="296"/>
                  </a:lnTo>
                  <a:lnTo>
                    <a:pt x="408" y="292"/>
                  </a:lnTo>
                  <a:lnTo>
                    <a:pt x="392" y="287"/>
                  </a:lnTo>
                  <a:lnTo>
                    <a:pt x="376" y="283"/>
                  </a:lnTo>
                  <a:lnTo>
                    <a:pt x="360" y="279"/>
                  </a:lnTo>
                  <a:lnTo>
                    <a:pt x="345" y="276"/>
                  </a:lnTo>
                  <a:lnTo>
                    <a:pt x="335" y="271"/>
                  </a:lnTo>
                  <a:lnTo>
                    <a:pt x="339" y="263"/>
                  </a:lnTo>
                  <a:lnTo>
                    <a:pt x="333" y="255"/>
                  </a:lnTo>
                  <a:lnTo>
                    <a:pt x="325" y="251"/>
                  </a:lnTo>
                  <a:lnTo>
                    <a:pt x="317" y="249"/>
                  </a:lnTo>
                  <a:lnTo>
                    <a:pt x="319" y="242"/>
                  </a:lnTo>
                  <a:lnTo>
                    <a:pt x="319" y="233"/>
                  </a:lnTo>
                  <a:lnTo>
                    <a:pt x="319" y="226"/>
                  </a:lnTo>
                  <a:lnTo>
                    <a:pt x="319" y="223"/>
                  </a:lnTo>
                  <a:lnTo>
                    <a:pt x="325" y="211"/>
                  </a:lnTo>
                  <a:lnTo>
                    <a:pt x="330" y="195"/>
                  </a:lnTo>
                  <a:lnTo>
                    <a:pt x="333" y="181"/>
                  </a:lnTo>
                  <a:lnTo>
                    <a:pt x="332" y="168"/>
                  </a:lnTo>
                  <a:lnTo>
                    <a:pt x="341" y="153"/>
                  </a:lnTo>
                  <a:lnTo>
                    <a:pt x="348" y="137"/>
                  </a:lnTo>
                  <a:lnTo>
                    <a:pt x="352" y="119"/>
                  </a:lnTo>
                  <a:lnTo>
                    <a:pt x="355" y="102"/>
                  </a:lnTo>
                  <a:lnTo>
                    <a:pt x="357" y="84"/>
                  </a:lnTo>
                  <a:lnTo>
                    <a:pt x="354" y="67"/>
                  </a:lnTo>
                  <a:lnTo>
                    <a:pt x="348" y="51"/>
                  </a:lnTo>
                  <a:lnTo>
                    <a:pt x="341" y="35"/>
                  </a:lnTo>
                  <a:lnTo>
                    <a:pt x="329" y="23"/>
                  </a:lnTo>
                  <a:lnTo>
                    <a:pt x="314" y="11"/>
                  </a:lnTo>
                  <a:lnTo>
                    <a:pt x="295" y="4"/>
                  </a:lnTo>
                  <a:lnTo>
                    <a:pt x="273" y="0"/>
                  </a:lnTo>
                  <a:lnTo>
                    <a:pt x="246" y="0"/>
                  </a:lnTo>
                  <a:lnTo>
                    <a:pt x="215" y="4"/>
                  </a:lnTo>
                  <a:lnTo>
                    <a:pt x="180" y="11"/>
                  </a:lnTo>
                  <a:lnTo>
                    <a:pt x="140" y="26"/>
                  </a:lnTo>
                  <a:lnTo>
                    <a:pt x="153" y="27"/>
                  </a:lnTo>
                  <a:lnTo>
                    <a:pt x="158" y="30"/>
                  </a:lnTo>
                  <a:lnTo>
                    <a:pt x="155" y="33"/>
                  </a:lnTo>
                  <a:lnTo>
                    <a:pt x="153" y="35"/>
                  </a:lnTo>
                  <a:lnTo>
                    <a:pt x="145" y="33"/>
                  </a:lnTo>
                  <a:lnTo>
                    <a:pt x="146" y="36"/>
                  </a:lnTo>
                  <a:lnTo>
                    <a:pt x="147" y="42"/>
                  </a:lnTo>
                  <a:lnTo>
                    <a:pt x="134" y="51"/>
                  </a:lnTo>
                  <a:lnTo>
                    <a:pt x="156" y="62"/>
                  </a:lnTo>
                  <a:lnTo>
                    <a:pt x="169" y="77"/>
                  </a:lnTo>
                  <a:lnTo>
                    <a:pt x="174" y="95"/>
                  </a:lnTo>
                  <a:lnTo>
                    <a:pt x="175" y="114"/>
                  </a:lnTo>
                  <a:lnTo>
                    <a:pt x="174" y="131"/>
                  </a:lnTo>
                  <a:lnTo>
                    <a:pt x="175" y="147"/>
                  </a:lnTo>
                  <a:lnTo>
                    <a:pt x="183" y="160"/>
                  </a:lnTo>
                  <a:lnTo>
                    <a:pt x="196" y="169"/>
                  </a:lnTo>
                  <a:lnTo>
                    <a:pt x="202" y="182"/>
                  </a:lnTo>
                  <a:lnTo>
                    <a:pt x="207" y="197"/>
                  </a:lnTo>
                  <a:lnTo>
                    <a:pt x="216" y="211"/>
                  </a:lnTo>
                  <a:lnTo>
                    <a:pt x="228" y="217"/>
                  </a:lnTo>
                  <a:lnTo>
                    <a:pt x="229" y="229"/>
                  </a:lnTo>
                  <a:lnTo>
                    <a:pt x="232" y="241"/>
                  </a:lnTo>
                  <a:lnTo>
                    <a:pt x="234" y="249"/>
                  </a:lnTo>
                  <a:lnTo>
                    <a:pt x="234" y="252"/>
                  </a:lnTo>
                  <a:lnTo>
                    <a:pt x="225" y="252"/>
                  </a:lnTo>
                  <a:lnTo>
                    <a:pt x="216" y="255"/>
                  </a:lnTo>
                  <a:lnTo>
                    <a:pt x="212" y="263"/>
                  </a:lnTo>
                  <a:lnTo>
                    <a:pt x="216" y="280"/>
                  </a:lnTo>
                  <a:lnTo>
                    <a:pt x="200" y="290"/>
                  </a:lnTo>
                  <a:lnTo>
                    <a:pt x="183" y="299"/>
                  </a:lnTo>
                  <a:lnTo>
                    <a:pt x="165" y="305"/>
                  </a:lnTo>
                  <a:lnTo>
                    <a:pt x="150" y="311"/>
                  </a:lnTo>
                  <a:lnTo>
                    <a:pt x="139" y="317"/>
                  </a:lnTo>
                  <a:lnTo>
                    <a:pt x="133" y="324"/>
                  </a:lnTo>
                  <a:lnTo>
                    <a:pt x="133" y="334"/>
                  </a:lnTo>
                  <a:lnTo>
                    <a:pt x="142" y="349"/>
                  </a:lnTo>
                  <a:lnTo>
                    <a:pt x="145" y="380"/>
                  </a:lnTo>
                  <a:lnTo>
                    <a:pt x="140" y="437"/>
                  </a:lnTo>
                  <a:lnTo>
                    <a:pt x="134" y="496"/>
                  </a:lnTo>
                  <a:lnTo>
                    <a:pt x="131" y="530"/>
                  </a:lnTo>
                  <a:lnTo>
                    <a:pt x="121" y="537"/>
                  </a:lnTo>
                  <a:lnTo>
                    <a:pt x="112" y="542"/>
                  </a:lnTo>
                  <a:lnTo>
                    <a:pt x="104" y="546"/>
                  </a:lnTo>
                  <a:lnTo>
                    <a:pt x="96" y="548"/>
                  </a:lnTo>
                  <a:lnTo>
                    <a:pt x="90" y="551"/>
                  </a:lnTo>
                  <a:lnTo>
                    <a:pt x="85" y="554"/>
                  </a:lnTo>
                  <a:lnTo>
                    <a:pt x="82" y="556"/>
                  </a:lnTo>
                  <a:lnTo>
                    <a:pt x="80" y="561"/>
                  </a:lnTo>
                  <a:lnTo>
                    <a:pt x="71" y="552"/>
                  </a:lnTo>
                  <a:lnTo>
                    <a:pt x="61" y="545"/>
                  </a:lnTo>
                  <a:lnTo>
                    <a:pt x="52" y="537"/>
                  </a:lnTo>
                  <a:lnTo>
                    <a:pt x="42" y="532"/>
                  </a:lnTo>
                  <a:lnTo>
                    <a:pt x="33" y="530"/>
                  </a:lnTo>
                  <a:lnTo>
                    <a:pt x="23" y="533"/>
                  </a:lnTo>
                  <a:lnTo>
                    <a:pt x="16" y="540"/>
                  </a:lnTo>
                  <a:lnTo>
                    <a:pt x="8" y="554"/>
                  </a:lnTo>
                  <a:lnTo>
                    <a:pt x="0" y="583"/>
                  </a:lnTo>
                  <a:lnTo>
                    <a:pt x="0" y="605"/>
                  </a:lnTo>
                  <a:lnTo>
                    <a:pt x="7" y="618"/>
                  </a:lnTo>
                  <a:lnTo>
                    <a:pt x="20" y="622"/>
                  </a:lnTo>
                  <a:lnTo>
                    <a:pt x="28" y="622"/>
                  </a:lnTo>
                  <a:lnTo>
                    <a:pt x="35" y="622"/>
                  </a:lnTo>
                  <a:lnTo>
                    <a:pt x="42" y="621"/>
                  </a:lnTo>
                  <a:lnTo>
                    <a:pt x="51" y="621"/>
                  </a:lnTo>
                  <a:lnTo>
                    <a:pt x="57" y="619"/>
                  </a:lnTo>
                  <a:lnTo>
                    <a:pt x="63" y="618"/>
                  </a:lnTo>
                  <a:lnTo>
                    <a:pt x="68" y="618"/>
                  </a:lnTo>
                  <a:lnTo>
                    <a:pt x="71" y="616"/>
                  </a:lnTo>
                  <a:lnTo>
                    <a:pt x="74" y="624"/>
                  </a:lnTo>
                  <a:lnTo>
                    <a:pt x="79" y="630"/>
                  </a:lnTo>
                  <a:lnTo>
                    <a:pt x="86" y="635"/>
                  </a:lnTo>
                  <a:lnTo>
                    <a:pt x="93" y="640"/>
                  </a:lnTo>
                  <a:lnTo>
                    <a:pt x="104" y="641"/>
                  </a:lnTo>
                  <a:lnTo>
                    <a:pt x="117" y="640"/>
                  </a:lnTo>
                  <a:lnTo>
                    <a:pt x="131" y="635"/>
                  </a:lnTo>
                  <a:lnTo>
                    <a:pt x="149" y="627"/>
                  </a:lnTo>
                  <a:lnTo>
                    <a:pt x="165" y="612"/>
                  </a:lnTo>
                  <a:lnTo>
                    <a:pt x="175" y="592"/>
                  </a:lnTo>
                  <a:lnTo>
                    <a:pt x="184" y="568"/>
                  </a:lnTo>
                  <a:lnTo>
                    <a:pt x="188" y="543"/>
                  </a:lnTo>
                  <a:lnTo>
                    <a:pt x="191" y="517"/>
                  </a:lnTo>
                  <a:lnTo>
                    <a:pt x="194" y="491"/>
                  </a:lnTo>
                  <a:lnTo>
                    <a:pt x="197" y="467"/>
                  </a:lnTo>
                  <a:lnTo>
                    <a:pt x="202" y="448"/>
                  </a:lnTo>
                  <a:lnTo>
                    <a:pt x="207" y="470"/>
                  </a:lnTo>
                  <a:lnTo>
                    <a:pt x="215" y="504"/>
                  </a:lnTo>
                  <a:lnTo>
                    <a:pt x="219" y="537"/>
                  </a:lnTo>
                  <a:lnTo>
                    <a:pt x="221" y="559"/>
                  </a:lnTo>
                  <a:lnTo>
                    <a:pt x="231" y="559"/>
                  </a:lnTo>
                  <a:lnTo>
                    <a:pt x="240" y="561"/>
                  </a:lnTo>
                  <a:lnTo>
                    <a:pt x="246" y="564"/>
                  </a:lnTo>
                  <a:lnTo>
                    <a:pt x="248" y="564"/>
                  </a:lnTo>
                  <a:lnTo>
                    <a:pt x="226" y="596"/>
                  </a:lnTo>
                  <a:lnTo>
                    <a:pt x="210" y="632"/>
                  </a:lnTo>
                  <a:lnTo>
                    <a:pt x="199" y="675"/>
                  </a:lnTo>
                  <a:lnTo>
                    <a:pt x="193" y="723"/>
                  </a:lnTo>
                  <a:lnTo>
                    <a:pt x="190" y="780"/>
                  </a:lnTo>
                  <a:lnTo>
                    <a:pt x="191" y="846"/>
                  </a:lnTo>
                  <a:lnTo>
                    <a:pt x="196" y="920"/>
                  </a:lnTo>
                  <a:lnTo>
                    <a:pt x="203" y="1005"/>
                  </a:lnTo>
                  <a:lnTo>
                    <a:pt x="205" y="1005"/>
                  </a:lnTo>
                  <a:lnTo>
                    <a:pt x="207" y="1005"/>
                  </a:lnTo>
                  <a:lnTo>
                    <a:pt x="216" y="1005"/>
                  </a:lnTo>
                  <a:lnTo>
                    <a:pt x="237" y="1005"/>
                  </a:lnTo>
                  <a:lnTo>
                    <a:pt x="243" y="1021"/>
                  </a:lnTo>
                  <a:lnTo>
                    <a:pt x="250" y="1045"/>
                  </a:lnTo>
                  <a:lnTo>
                    <a:pt x="257" y="1074"/>
                  </a:lnTo>
                  <a:lnTo>
                    <a:pt x="266" y="1106"/>
                  </a:lnTo>
                  <a:lnTo>
                    <a:pt x="273" y="1137"/>
                  </a:lnTo>
                  <a:lnTo>
                    <a:pt x="279" y="1164"/>
                  </a:lnTo>
                  <a:lnTo>
                    <a:pt x="284" y="1186"/>
                  </a:lnTo>
                  <a:lnTo>
                    <a:pt x="285" y="1198"/>
                  </a:lnTo>
                  <a:lnTo>
                    <a:pt x="279" y="1207"/>
                  </a:lnTo>
                  <a:lnTo>
                    <a:pt x="272" y="1216"/>
                  </a:lnTo>
                  <a:lnTo>
                    <a:pt x="263" y="1224"/>
                  </a:lnTo>
                  <a:lnTo>
                    <a:pt x="254" y="1235"/>
                  </a:lnTo>
                  <a:lnTo>
                    <a:pt x="244" y="1243"/>
                  </a:lnTo>
                  <a:lnTo>
                    <a:pt x="232" y="1251"/>
                  </a:lnTo>
                  <a:lnTo>
                    <a:pt x="221" y="1258"/>
                  </a:lnTo>
                  <a:lnTo>
                    <a:pt x="207" y="1264"/>
                  </a:lnTo>
                  <a:lnTo>
                    <a:pt x="193" y="1273"/>
                  </a:lnTo>
                  <a:lnTo>
                    <a:pt x="193" y="1278"/>
                  </a:lnTo>
                  <a:lnTo>
                    <a:pt x="203" y="1281"/>
                  </a:lnTo>
                  <a:lnTo>
                    <a:pt x="216" y="1284"/>
                  </a:lnTo>
                  <a:lnTo>
                    <a:pt x="225" y="1284"/>
                  </a:lnTo>
                  <a:lnTo>
                    <a:pt x="237" y="1284"/>
                  </a:lnTo>
                  <a:lnTo>
                    <a:pt x="250" y="1283"/>
                  </a:lnTo>
                  <a:lnTo>
                    <a:pt x="265" y="1281"/>
                  </a:lnTo>
                  <a:lnTo>
                    <a:pt x="279" y="1277"/>
                  </a:lnTo>
                  <a:lnTo>
                    <a:pt x="291" y="1274"/>
                  </a:lnTo>
                  <a:lnTo>
                    <a:pt x="300" y="1268"/>
                  </a:lnTo>
                  <a:lnTo>
                    <a:pt x="304" y="1261"/>
                  </a:lnTo>
                  <a:lnTo>
                    <a:pt x="310" y="1281"/>
                  </a:lnTo>
                  <a:lnTo>
                    <a:pt x="319" y="1280"/>
                  </a:lnTo>
                  <a:lnTo>
                    <a:pt x="326" y="1280"/>
                  </a:lnTo>
                  <a:lnTo>
                    <a:pt x="332" y="1280"/>
                  </a:lnTo>
                  <a:lnTo>
                    <a:pt x="335" y="1280"/>
                  </a:lnTo>
                  <a:lnTo>
                    <a:pt x="341" y="1258"/>
                  </a:lnTo>
                  <a:lnTo>
                    <a:pt x="344" y="1238"/>
                  </a:lnTo>
                  <a:lnTo>
                    <a:pt x="344" y="1220"/>
                  </a:lnTo>
                  <a:lnTo>
                    <a:pt x="338" y="1204"/>
                  </a:lnTo>
                  <a:lnTo>
                    <a:pt x="329" y="1183"/>
                  </a:lnTo>
                  <a:lnTo>
                    <a:pt x="323" y="1156"/>
                  </a:lnTo>
                  <a:lnTo>
                    <a:pt x="322" y="1126"/>
                  </a:lnTo>
                  <a:lnTo>
                    <a:pt x="327" y="1103"/>
                  </a:lnTo>
                  <a:lnTo>
                    <a:pt x="330" y="1080"/>
                  </a:lnTo>
                  <a:lnTo>
                    <a:pt x="327" y="1050"/>
                  </a:lnTo>
                  <a:lnTo>
                    <a:pt x="320" y="1024"/>
                  </a:lnTo>
                  <a:lnTo>
                    <a:pt x="311" y="1005"/>
                  </a:lnTo>
                  <a:lnTo>
                    <a:pt x="330" y="1005"/>
                  </a:lnTo>
                  <a:lnTo>
                    <a:pt x="346" y="1004"/>
                  </a:lnTo>
                  <a:lnTo>
                    <a:pt x="361" y="1002"/>
                  </a:lnTo>
                  <a:lnTo>
                    <a:pt x="374" y="1002"/>
                  </a:lnTo>
                  <a:lnTo>
                    <a:pt x="387" y="1001"/>
                  </a:lnTo>
                  <a:lnTo>
                    <a:pt x="404" y="999"/>
                  </a:lnTo>
                  <a:lnTo>
                    <a:pt x="421" y="998"/>
                  </a:lnTo>
                  <a:lnTo>
                    <a:pt x="444" y="99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7" name="Freeform 25"/>
            <p:cNvSpPr>
              <a:spLocks/>
            </p:cNvSpPr>
            <p:nvPr/>
          </p:nvSpPr>
          <p:spPr bwMode="auto">
            <a:xfrm>
              <a:off x="3521" y="2175"/>
              <a:ext cx="393" cy="765"/>
            </a:xfrm>
            <a:custGeom>
              <a:avLst/>
              <a:gdLst>
                <a:gd name="T0" fmla="*/ 1 w 785"/>
                <a:gd name="T1" fmla="*/ 0 h 1532"/>
                <a:gd name="T2" fmla="*/ 1 w 785"/>
                <a:gd name="T3" fmla="*/ 0 h 1532"/>
                <a:gd name="T4" fmla="*/ 1 w 785"/>
                <a:gd name="T5" fmla="*/ 0 h 1532"/>
                <a:gd name="T6" fmla="*/ 1 w 785"/>
                <a:gd name="T7" fmla="*/ 0 h 1532"/>
                <a:gd name="T8" fmla="*/ 1 w 785"/>
                <a:gd name="T9" fmla="*/ 0 h 1532"/>
                <a:gd name="T10" fmla="*/ 1 w 785"/>
                <a:gd name="T11" fmla="*/ 0 h 1532"/>
                <a:gd name="T12" fmla="*/ 1 w 785"/>
                <a:gd name="T13" fmla="*/ 0 h 1532"/>
                <a:gd name="T14" fmla="*/ 1 w 785"/>
                <a:gd name="T15" fmla="*/ 0 h 1532"/>
                <a:gd name="T16" fmla="*/ 1 w 785"/>
                <a:gd name="T17" fmla="*/ 0 h 1532"/>
                <a:gd name="T18" fmla="*/ 1 w 785"/>
                <a:gd name="T19" fmla="*/ 0 h 1532"/>
                <a:gd name="T20" fmla="*/ 1 w 785"/>
                <a:gd name="T21" fmla="*/ 0 h 1532"/>
                <a:gd name="T22" fmla="*/ 1 w 785"/>
                <a:gd name="T23" fmla="*/ 0 h 1532"/>
                <a:gd name="T24" fmla="*/ 1 w 785"/>
                <a:gd name="T25" fmla="*/ 0 h 1532"/>
                <a:gd name="T26" fmla="*/ 1 w 785"/>
                <a:gd name="T27" fmla="*/ 0 h 1532"/>
                <a:gd name="T28" fmla="*/ 1 w 785"/>
                <a:gd name="T29" fmla="*/ 0 h 1532"/>
                <a:gd name="T30" fmla="*/ 1 w 785"/>
                <a:gd name="T31" fmla="*/ 0 h 1532"/>
                <a:gd name="T32" fmla="*/ 1 w 785"/>
                <a:gd name="T33" fmla="*/ 0 h 1532"/>
                <a:gd name="T34" fmla="*/ 1 w 785"/>
                <a:gd name="T35" fmla="*/ 0 h 1532"/>
                <a:gd name="T36" fmla="*/ 1 w 785"/>
                <a:gd name="T37" fmla="*/ 0 h 1532"/>
                <a:gd name="T38" fmla="*/ 1 w 785"/>
                <a:gd name="T39" fmla="*/ 0 h 1532"/>
                <a:gd name="T40" fmla="*/ 1 w 785"/>
                <a:gd name="T41" fmla="*/ 0 h 1532"/>
                <a:gd name="T42" fmla="*/ 1 w 785"/>
                <a:gd name="T43" fmla="*/ 0 h 1532"/>
                <a:gd name="T44" fmla="*/ 1 w 785"/>
                <a:gd name="T45" fmla="*/ 0 h 1532"/>
                <a:gd name="T46" fmla="*/ 1 w 785"/>
                <a:gd name="T47" fmla="*/ 0 h 1532"/>
                <a:gd name="T48" fmla="*/ 1 w 785"/>
                <a:gd name="T49" fmla="*/ 0 h 1532"/>
                <a:gd name="T50" fmla="*/ 1 w 785"/>
                <a:gd name="T51" fmla="*/ 0 h 1532"/>
                <a:gd name="T52" fmla="*/ 1 w 785"/>
                <a:gd name="T53" fmla="*/ 0 h 1532"/>
                <a:gd name="T54" fmla="*/ 1 w 785"/>
                <a:gd name="T55" fmla="*/ 0 h 1532"/>
                <a:gd name="T56" fmla="*/ 1 w 785"/>
                <a:gd name="T57" fmla="*/ 0 h 1532"/>
                <a:gd name="T58" fmla="*/ 1 w 785"/>
                <a:gd name="T59" fmla="*/ 0 h 1532"/>
                <a:gd name="T60" fmla="*/ 1 w 785"/>
                <a:gd name="T61" fmla="*/ 0 h 1532"/>
                <a:gd name="T62" fmla="*/ 1 w 785"/>
                <a:gd name="T63" fmla="*/ 0 h 1532"/>
                <a:gd name="T64" fmla="*/ 1 w 785"/>
                <a:gd name="T65" fmla="*/ 0 h 1532"/>
                <a:gd name="T66" fmla="*/ 1 w 785"/>
                <a:gd name="T67" fmla="*/ 0 h 1532"/>
                <a:gd name="T68" fmla="*/ 1 w 785"/>
                <a:gd name="T69" fmla="*/ 0 h 1532"/>
                <a:gd name="T70" fmla="*/ 1 w 785"/>
                <a:gd name="T71" fmla="*/ 0 h 1532"/>
                <a:gd name="T72" fmla="*/ 1 w 785"/>
                <a:gd name="T73" fmla="*/ 0 h 1532"/>
                <a:gd name="T74" fmla="*/ 1 w 785"/>
                <a:gd name="T75" fmla="*/ 0 h 1532"/>
                <a:gd name="T76" fmla="*/ 1 w 785"/>
                <a:gd name="T77" fmla="*/ 0 h 1532"/>
                <a:gd name="T78" fmla="*/ 1 w 785"/>
                <a:gd name="T79" fmla="*/ 0 h 1532"/>
                <a:gd name="T80" fmla="*/ 1 w 785"/>
                <a:gd name="T81" fmla="*/ 0 h 1532"/>
                <a:gd name="T82" fmla="*/ 1 w 785"/>
                <a:gd name="T83" fmla="*/ 0 h 1532"/>
                <a:gd name="T84" fmla="*/ 1 w 785"/>
                <a:gd name="T85" fmla="*/ 0 h 1532"/>
                <a:gd name="T86" fmla="*/ 1 w 785"/>
                <a:gd name="T87" fmla="*/ 0 h 1532"/>
                <a:gd name="T88" fmla="*/ 1 w 785"/>
                <a:gd name="T89" fmla="*/ 0 h 1532"/>
                <a:gd name="T90" fmla="*/ 1 w 785"/>
                <a:gd name="T91" fmla="*/ 0 h 1532"/>
                <a:gd name="T92" fmla="*/ 1 w 785"/>
                <a:gd name="T93" fmla="*/ 0 h 1532"/>
                <a:gd name="T94" fmla="*/ 1 w 785"/>
                <a:gd name="T95" fmla="*/ 0 h 1532"/>
                <a:gd name="T96" fmla="*/ 1 w 785"/>
                <a:gd name="T97" fmla="*/ 0 h 1532"/>
                <a:gd name="T98" fmla="*/ 1 w 785"/>
                <a:gd name="T99" fmla="*/ 0 h 1532"/>
                <a:gd name="T100" fmla="*/ 1 w 785"/>
                <a:gd name="T101" fmla="*/ 0 h 1532"/>
                <a:gd name="T102" fmla="*/ 1 w 785"/>
                <a:gd name="T103" fmla="*/ 0 h 1532"/>
                <a:gd name="T104" fmla="*/ 1 w 785"/>
                <a:gd name="T105" fmla="*/ 0 h 1532"/>
                <a:gd name="T106" fmla="*/ 1 w 785"/>
                <a:gd name="T107" fmla="*/ 0 h 1532"/>
                <a:gd name="T108" fmla="*/ 1 w 785"/>
                <a:gd name="T109" fmla="*/ 0 h 1532"/>
                <a:gd name="T110" fmla="*/ 1 w 785"/>
                <a:gd name="T111" fmla="*/ 0 h 1532"/>
                <a:gd name="T112" fmla="*/ 1 w 785"/>
                <a:gd name="T113" fmla="*/ 0 h 1532"/>
                <a:gd name="T114" fmla="*/ 1 w 785"/>
                <a:gd name="T115" fmla="*/ 0 h 153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85"/>
                <a:gd name="T175" fmla="*/ 0 h 1532"/>
                <a:gd name="T176" fmla="*/ 785 w 785"/>
                <a:gd name="T177" fmla="*/ 1532 h 153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85" h="1532">
                  <a:moveTo>
                    <a:pt x="497" y="38"/>
                  </a:moveTo>
                  <a:lnTo>
                    <a:pt x="494" y="27"/>
                  </a:lnTo>
                  <a:lnTo>
                    <a:pt x="484" y="15"/>
                  </a:lnTo>
                  <a:lnTo>
                    <a:pt x="468" y="6"/>
                  </a:lnTo>
                  <a:lnTo>
                    <a:pt x="446" y="2"/>
                  </a:lnTo>
                  <a:lnTo>
                    <a:pt x="422" y="0"/>
                  </a:lnTo>
                  <a:lnTo>
                    <a:pt x="398" y="6"/>
                  </a:lnTo>
                  <a:lnTo>
                    <a:pt x="373" y="19"/>
                  </a:lnTo>
                  <a:lnTo>
                    <a:pt x="349" y="41"/>
                  </a:lnTo>
                  <a:lnTo>
                    <a:pt x="339" y="67"/>
                  </a:lnTo>
                  <a:lnTo>
                    <a:pt x="341" y="100"/>
                  </a:lnTo>
                  <a:lnTo>
                    <a:pt x="348" y="129"/>
                  </a:lnTo>
                  <a:lnTo>
                    <a:pt x="357" y="146"/>
                  </a:lnTo>
                  <a:lnTo>
                    <a:pt x="348" y="154"/>
                  </a:lnTo>
                  <a:lnTo>
                    <a:pt x="346" y="176"/>
                  </a:lnTo>
                  <a:lnTo>
                    <a:pt x="351" y="199"/>
                  </a:lnTo>
                  <a:lnTo>
                    <a:pt x="362" y="211"/>
                  </a:lnTo>
                  <a:lnTo>
                    <a:pt x="367" y="225"/>
                  </a:lnTo>
                  <a:lnTo>
                    <a:pt x="371" y="238"/>
                  </a:lnTo>
                  <a:lnTo>
                    <a:pt x="374" y="250"/>
                  </a:lnTo>
                  <a:lnTo>
                    <a:pt x="376" y="255"/>
                  </a:lnTo>
                  <a:lnTo>
                    <a:pt x="367" y="255"/>
                  </a:lnTo>
                  <a:lnTo>
                    <a:pt x="360" y="257"/>
                  </a:lnTo>
                  <a:lnTo>
                    <a:pt x="358" y="266"/>
                  </a:lnTo>
                  <a:lnTo>
                    <a:pt x="364" y="284"/>
                  </a:lnTo>
                  <a:lnTo>
                    <a:pt x="354" y="290"/>
                  </a:lnTo>
                  <a:lnTo>
                    <a:pt x="343" y="295"/>
                  </a:lnTo>
                  <a:lnTo>
                    <a:pt x="332" y="301"/>
                  </a:lnTo>
                  <a:lnTo>
                    <a:pt x="320" y="306"/>
                  </a:lnTo>
                  <a:lnTo>
                    <a:pt x="307" y="310"/>
                  </a:lnTo>
                  <a:lnTo>
                    <a:pt x="294" y="314"/>
                  </a:lnTo>
                  <a:lnTo>
                    <a:pt x="281" y="317"/>
                  </a:lnTo>
                  <a:lnTo>
                    <a:pt x="266" y="320"/>
                  </a:lnTo>
                  <a:lnTo>
                    <a:pt x="253" y="323"/>
                  </a:lnTo>
                  <a:lnTo>
                    <a:pt x="241" y="331"/>
                  </a:lnTo>
                  <a:lnTo>
                    <a:pt x="231" y="339"/>
                  </a:lnTo>
                  <a:lnTo>
                    <a:pt x="222" y="352"/>
                  </a:lnTo>
                  <a:lnTo>
                    <a:pt x="216" y="369"/>
                  </a:lnTo>
                  <a:lnTo>
                    <a:pt x="210" y="389"/>
                  </a:lnTo>
                  <a:lnTo>
                    <a:pt x="206" y="414"/>
                  </a:lnTo>
                  <a:lnTo>
                    <a:pt x="204" y="443"/>
                  </a:lnTo>
                  <a:lnTo>
                    <a:pt x="200" y="475"/>
                  </a:lnTo>
                  <a:lnTo>
                    <a:pt x="191" y="510"/>
                  </a:lnTo>
                  <a:lnTo>
                    <a:pt x="185" y="544"/>
                  </a:lnTo>
                  <a:lnTo>
                    <a:pt x="187" y="564"/>
                  </a:lnTo>
                  <a:lnTo>
                    <a:pt x="177" y="573"/>
                  </a:lnTo>
                  <a:lnTo>
                    <a:pt x="158" y="592"/>
                  </a:lnTo>
                  <a:lnTo>
                    <a:pt x="136" y="618"/>
                  </a:lnTo>
                  <a:lnTo>
                    <a:pt x="114" y="648"/>
                  </a:lnTo>
                  <a:lnTo>
                    <a:pt x="92" y="678"/>
                  </a:lnTo>
                  <a:lnTo>
                    <a:pt x="73" y="706"/>
                  </a:lnTo>
                  <a:lnTo>
                    <a:pt x="63" y="728"/>
                  </a:lnTo>
                  <a:lnTo>
                    <a:pt x="61" y="741"/>
                  </a:lnTo>
                  <a:lnTo>
                    <a:pt x="51" y="743"/>
                  </a:lnTo>
                  <a:lnTo>
                    <a:pt x="42" y="749"/>
                  </a:lnTo>
                  <a:lnTo>
                    <a:pt x="38" y="757"/>
                  </a:lnTo>
                  <a:lnTo>
                    <a:pt x="41" y="766"/>
                  </a:lnTo>
                  <a:lnTo>
                    <a:pt x="35" y="772"/>
                  </a:lnTo>
                  <a:lnTo>
                    <a:pt x="27" y="781"/>
                  </a:lnTo>
                  <a:lnTo>
                    <a:pt x="17" y="791"/>
                  </a:lnTo>
                  <a:lnTo>
                    <a:pt x="7" y="803"/>
                  </a:lnTo>
                  <a:lnTo>
                    <a:pt x="1" y="817"/>
                  </a:lnTo>
                  <a:lnTo>
                    <a:pt x="0" y="830"/>
                  </a:lnTo>
                  <a:lnTo>
                    <a:pt x="6" y="845"/>
                  </a:lnTo>
                  <a:lnTo>
                    <a:pt x="22" y="858"/>
                  </a:lnTo>
                  <a:lnTo>
                    <a:pt x="39" y="868"/>
                  </a:lnTo>
                  <a:lnTo>
                    <a:pt x="52" y="874"/>
                  </a:lnTo>
                  <a:lnTo>
                    <a:pt x="61" y="877"/>
                  </a:lnTo>
                  <a:lnTo>
                    <a:pt x="67" y="877"/>
                  </a:lnTo>
                  <a:lnTo>
                    <a:pt x="71" y="876"/>
                  </a:lnTo>
                  <a:lnTo>
                    <a:pt x="74" y="873"/>
                  </a:lnTo>
                  <a:lnTo>
                    <a:pt x="79" y="870"/>
                  </a:lnTo>
                  <a:lnTo>
                    <a:pt x="86" y="867"/>
                  </a:lnTo>
                  <a:lnTo>
                    <a:pt x="99" y="861"/>
                  </a:lnTo>
                  <a:lnTo>
                    <a:pt x="105" y="851"/>
                  </a:lnTo>
                  <a:lnTo>
                    <a:pt x="106" y="838"/>
                  </a:lnTo>
                  <a:lnTo>
                    <a:pt x="105" y="823"/>
                  </a:lnTo>
                  <a:lnTo>
                    <a:pt x="104" y="813"/>
                  </a:lnTo>
                  <a:lnTo>
                    <a:pt x="102" y="806"/>
                  </a:lnTo>
                  <a:lnTo>
                    <a:pt x="104" y="803"/>
                  </a:lnTo>
                  <a:lnTo>
                    <a:pt x="112" y="807"/>
                  </a:lnTo>
                  <a:lnTo>
                    <a:pt x="121" y="804"/>
                  </a:lnTo>
                  <a:lnTo>
                    <a:pt x="127" y="798"/>
                  </a:lnTo>
                  <a:lnTo>
                    <a:pt x="128" y="790"/>
                  </a:lnTo>
                  <a:lnTo>
                    <a:pt x="137" y="785"/>
                  </a:lnTo>
                  <a:lnTo>
                    <a:pt x="150" y="773"/>
                  </a:lnTo>
                  <a:lnTo>
                    <a:pt x="168" y="756"/>
                  </a:lnTo>
                  <a:lnTo>
                    <a:pt x="187" y="737"/>
                  </a:lnTo>
                  <a:lnTo>
                    <a:pt x="206" y="716"/>
                  </a:lnTo>
                  <a:lnTo>
                    <a:pt x="223" y="699"/>
                  </a:lnTo>
                  <a:lnTo>
                    <a:pt x="237" y="684"/>
                  </a:lnTo>
                  <a:lnTo>
                    <a:pt x="244" y="675"/>
                  </a:lnTo>
                  <a:lnTo>
                    <a:pt x="253" y="665"/>
                  </a:lnTo>
                  <a:lnTo>
                    <a:pt x="260" y="654"/>
                  </a:lnTo>
                  <a:lnTo>
                    <a:pt x="266" y="640"/>
                  </a:lnTo>
                  <a:lnTo>
                    <a:pt x="269" y="629"/>
                  </a:lnTo>
                  <a:lnTo>
                    <a:pt x="269" y="658"/>
                  </a:lnTo>
                  <a:lnTo>
                    <a:pt x="267" y="690"/>
                  </a:lnTo>
                  <a:lnTo>
                    <a:pt x="269" y="718"/>
                  </a:lnTo>
                  <a:lnTo>
                    <a:pt x="278" y="731"/>
                  </a:lnTo>
                  <a:lnTo>
                    <a:pt x="273" y="738"/>
                  </a:lnTo>
                  <a:lnTo>
                    <a:pt x="272" y="749"/>
                  </a:lnTo>
                  <a:lnTo>
                    <a:pt x="276" y="757"/>
                  </a:lnTo>
                  <a:lnTo>
                    <a:pt x="283" y="763"/>
                  </a:lnTo>
                  <a:lnTo>
                    <a:pt x="278" y="826"/>
                  </a:lnTo>
                  <a:lnTo>
                    <a:pt x="269" y="923"/>
                  </a:lnTo>
                  <a:lnTo>
                    <a:pt x="263" y="1016"/>
                  </a:lnTo>
                  <a:lnTo>
                    <a:pt x="259" y="1072"/>
                  </a:lnTo>
                  <a:lnTo>
                    <a:pt x="254" y="1139"/>
                  </a:lnTo>
                  <a:lnTo>
                    <a:pt x="247" y="1259"/>
                  </a:lnTo>
                  <a:lnTo>
                    <a:pt x="241" y="1377"/>
                  </a:lnTo>
                  <a:lnTo>
                    <a:pt x="238" y="1440"/>
                  </a:lnTo>
                  <a:lnTo>
                    <a:pt x="231" y="1446"/>
                  </a:lnTo>
                  <a:lnTo>
                    <a:pt x="222" y="1453"/>
                  </a:lnTo>
                  <a:lnTo>
                    <a:pt x="213" y="1460"/>
                  </a:lnTo>
                  <a:lnTo>
                    <a:pt x="203" y="1468"/>
                  </a:lnTo>
                  <a:lnTo>
                    <a:pt x="193" y="1475"/>
                  </a:lnTo>
                  <a:lnTo>
                    <a:pt x="184" y="1481"/>
                  </a:lnTo>
                  <a:lnTo>
                    <a:pt x="175" y="1485"/>
                  </a:lnTo>
                  <a:lnTo>
                    <a:pt x="168" y="1487"/>
                  </a:lnTo>
                  <a:lnTo>
                    <a:pt x="156" y="1490"/>
                  </a:lnTo>
                  <a:lnTo>
                    <a:pt x="150" y="1497"/>
                  </a:lnTo>
                  <a:lnTo>
                    <a:pt x="152" y="1509"/>
                  </a:lnTo>
                  <a:lnTo>
                    <a:pt x="166" y="1523"/>
                  </a:lnTo>
                  <a:lnTo>
                    <a:pt x="178" y="1528"/>
                  </a:lnTo>
                  <a:lnTo>
                    <a:pt x="193" y="1529"/>
                  </a:lnTo>
                  <a:lnTo>
                    <a:pt x="209" y="1529"/>
                  </a:lnTo>
                  <a:lnTo>
                    <a:pt x="225" y="1526"/>
                  </a:lnTo>
                  <a:lnTo>
                    <a:pt x="241" y="1523"/>
                  </a:lnTo>
                  <a:lnTo>
                    <a:pt x="256" y="1519"/>
                  </a:lnTo>
                  <a:lnTo>
                    <a:pt x="267" y="1516"/>
                  </a:lnTo>
                  <a:lnTo>
                    <a:pt x="278" y="1513"/>
                  </a:lnTo>
                  <a:lnTo>
                    <a:pt x="286" y="1512"/>
                  </a:lnTo>
                  <a:lnTo>
                    <a:pt x="297" y="1509"/>
                  </a:lnTo>
                  <a:lnTo>
                    <a:pt x="307" y="1507"/>
                  </a:lnTo>
                  <a:lnTo>
                    <a:pt x="316" y="1504"/>
                  </a:lnTo>
                  <a:lnTo>
                    <a:pt x="326" y="1503"/>
                  </a:lnTo>
                  <a:lnTo>
                    <a:pt x="335" y="1501"/>
                  </a:lnTo>
                  <a:lnTo>
                    <a:pt x="342" y="1501"/>
                  </a:lnTo>
                  <a:lnTo>
                    <a:pt x="348" y="1501"/>
                  </a:lnTo>
                  <a:lnTo>
                    <a:pt x="360" y="1494"/>
                  </a:lnTo>
                  <a:lnTo>
                    <a:pt x="358" y="1478"/>
                  </a:lnTo>
                  <a:lnTo>
                    <a:pt x="354" y="1462"/>
                  </a:lnTo>
                  <a:lnTo>
                    <a:pt x="355" y="1455"/>
                  </a:lnTo>
                  <a:lnTo>
                    <a:pt x="365" y="1412"/>
                  </a:lnTo>
                  <a:lnTo>
                    <a:pt x="373" y="1319"/>
                  </a:lnTo>
                  <a:lnTo>
                    <a:pt x="377" y="1219"/>
                  </a:lnTo>
                  <a:lnTo>
                    <a:pt x="376" y="1156"/>
                  </a:lnTo>
                  <a:lnTo>
                    <a:pt x="379" y="1117"/>
                  </a:lnTo>
                  <a:lnTo>
                    <a:pt x="389" y="1066"/>
                  </a:lnTo>
                  <a:lnTo>
                    <a:pt x="399" y="1012"/>
                  </a:lnTo>
                  <a:lnTo>
                    <a:pt x="403" y="962"/>
                  </a:lnTo>
                  <a:lnTo>
                    <a:pt x="408" y="980"/>
                  </a:lnTo>
                  <a:lnTo>
                    <a:pt x="414" y="1003"/>
                  </a:lnTo>
                  <a:lnTo>
                    <a:pt x="421" y="1031"/>
                  </a:lnTo>
                  <a:lnTo>
                    <a:pt x="430" y="1061"/>
                  </a:lnTo>
                  <a:lnTo>
                    <a:pt x="437" y="1092"/>
                  </a:lnTo>
                  <a:lnTo>
                    <a:pt x="443" y="1120"/>
                  </a:lnTo>
                  <a:lnTo>
                    <a:pt x="449" y="1145"/>
                  </a:lnTo>
                  <a:lnTo>
                    <a:pt x="450" y="1164"/>
                  </a:lnTo>
                  <a:lnTo>
                    <a:pt x="452" y="1222"/>
                  </a:lnTo>
                  <a:lnTo>
                    <a:pt x="453" y="1314"/>
                  </a:lnTo>
                  <a:lnTo>
                    <a:pt x="455" y="1405"/>
                  </a:lnTo>
                  <a:lnTo>
                    <a:pt x="456" y="1453"/>
                  </a:lnTo>
                  <a:lnTo>
                    <a:pt x="468" y="1456"/>
                  </a:lnTo>
                  <a:lnTo>
                    <a:pt x="466" y="1469"/>
                  </a:lnTo>
                  <a:lnTo>
                    <a:pt x="466" y="1481"/>
                  </a:lnTo>
                  <a:lnTo>
                    <a:pt x="466" y="1491"/>
                  </a:lnTo>
                  <a:lnTo>
                    <a:pt x="469" y="1501"/>
                  </a:lnTo>
                  <a:lnTo>
                    <a:pt x="474" y="1509"/>
                  </a:lnTo>
                  <a:lnTo>
                    <a:pt x="482" y="1514"/>
                  </a:lnTo>
                  <a:lnTo>
                    <a:pt x="496" y="1517"/>
                  </a:lnTo>
                  <a:lnTo>
                    <a:pt x="513" y="1517"/>
                  </a:lnTo>
                  <a:lnTo>
                    <a:pt x="531" y="1517"/>
                  </a:lnTo>
                  <a:lnTo>
                    <a:pt x="545" y="1519"/>
                  </a:lnTo>
                  <a:lnTo>
                    <a:pt x="556" y="1522"/>
                  </a:lnTo>
                  <a:lnTo>
                    <a:pt x="567" y="1525"/>
                  </a:lnTo>
                  <a:lnTo>
                    <a:pt x="579" y="1529"/>
                  </a:lnTo>
                  <a:lnTo>
                    <a:pt x="594" y="1531"/>
                  </a:lnTo>
                  <a:lnTo>
                    <a:pt x="611" y="1532"/>
                  </a:lnTo>
                  <a:lnTo>
                    <a:pt x="636" y="1532"/>
                  </a:lnTo>
                  <a:lnTo>
                    <a:pt x="657" y="1526"/>
                  </a:lnTo>
                  <a:lnTo>
                    <a:pt x="665" y="1514"/>
                  </a:lnTo>
                  <a:lnTo>
                    <a:pt x="662" y="1503"/>
                  </a:lnTo>
                  <a:lnTo>
                    <a:pt x="652" y="1495"/>
                  </a:lnTo>
                  <a:lnTo>
                    <a:pt x="645" y="1493"/>
                  </a:lnTo>
                  <a:lnTo>
                    <a:pt x="635" y="1490"/>
                  </a:lnTo>
                  <a:lnTo>
                    <a:pt x="626" y="1484"/>
                  </a:lnTo>
                  <a:lnTo>
                    <a:pt x="616" y="1479"/>
                  </a:lnTo>
                  <a:lnTo>
                    <a:pt x="607" y="1474"/>
                  </a:lnTo>
                  <a:lnTo>
                    <a:pt x="598" y="1468"/>
                  </a:lnTo>
                  <a:lnTo>
                    <a:pt x="591" y="1463"/>
                  </a:lnTo>
                  <a:lnTo>
                    <a:pt x="586" y="1457"/>
                  </a:lnTo>
                  <a:lnTo>
                    <a:pt x="582" y="1393"/>
                  </a:lnTo>
                  <a:lnTo>
                    <a:pt x="573" y="1292"/>
                  </a:lnTo>
                  <a:lnTo>
                    <a:pt x="566" y="1189"/>
                  </a:lnTo>
                  <a:lnTo>
                    <a:pt x="561" y="1111"/>
                  </a:lnTo>
                  <a:lnTo>
                    <a:pt x="560" y="1035"/>
                  </a:lnTo>
                  <a:lnTo>
                    <a:pt x="559" y="931"/>
                  </a:lnTo>
                  <a:lnTo>
                    <a:pt x="554" y="836"/>
                  </a:lnTo>
                  <a:lnTo>
                    <a:pt x="547" y="779"/>
                  </a:lnTo>
                  <a:lnTo>
                    <a:pt x="554" y="775"/>
                  </a:lnTo>
                  <a:lnTo>
                    <a:pt x="559" y="765"/>
                  </a:lnTo>
                  <a:lnTo>
                    <a:pt x="559" y="753"/>
                  </a:lnTo>
                  <a:lnTo>
                    <a:pt x="553" y="747"/>
                  </a:lnTo>
                  <a:lnTo>
                    <a:pt x="563" y="711"/>
                  </a:lnTo>
                  <a:lnTo>
                    <a:pt x="570" y="645"/>
                  </a:lnTo>
                  <a:lnTo>
                    <a:pt x="575" y="575"/>
                  </a:lnTo>
                  <a:lnTo>
                    <a:pt x="578" y="525"/>
                  </a:lnTo>
                  <a:lnTo>
                    <a:pt x="585" y="537"/>
                  </a:lnTo>
                  <a:lnTo>
                    <a:pt x="592" y="548"/>
                  </a:lnTo>
                  <a:lnTo>
                    <a:pt x="599" y="560"/>
                  </a:lnTo>
                  <a:lnTo>
                    <a:pt x="607" y="570"/>
                  </a:lnTo>
                  <a:lnTo>
                    <a:pt x="613" y="579"/>
                  </a:lnTo>
                  <a:lnTo>
                    <a:pt x="619" y="588"/>
                  </a:lnTo>
                  <a:lnTo>
                    <a:pt x="624" y="594"/>
                  </a:lnTo>
                  <a:lnTo>
                    <a:pt x="629" y="597"/>
                  </a:lnTo>
                  <a:lnTo>
                    <a:pt x="630" y="630"/>
                  </a:lnTo>
                  <a:lnTo>
                    <a:pt x="639" y="683"/>
                  </a:lnTo>
                  <a:lnTo>
                    <a:pt x="651" y="732"/>
                  </a:lnTo>
                  <a:lnTo>
                    <a:pt x="662" y="759"/>
                  </a:lnTo>
                  <a:lnTo>
                    <a:pt x="662" y="771"/>
                  </a:lnTo>
                  <a:lnTo>
                    <a:pt x="667" y="782"/>
                  </a:lnTo>
                  <a:lnTo>
                    <a:pt x="676" y="791"/>
                  </a:lnTo>
                  <a:lnTo>
                    <a:pt x="687" y="791"/>
                  </a:lnTo>
                  <a:lnTo>
                    <a:pt x="684" y="807"/>
                  </a:lnTo>
                  <a:lnTo>
                    <a:pt x="683" y="823"/>
                  </a:lnTo>
                  <a:lnTo>
                    <a:pt x="689" y="839"/>
                  </a:lnTo>
                  <a:lnTo>
                    <a:pt x="708" y="855"/>
                  </a:lnTo>
                  <a:lnTo>
                    <a:pt x="719" y="861"/>
                  </a:lnTo>
                  <a:lnTo>
                    <a:pt x="731" y="866"/>
                  </a:lnTo>
                  <a:lnTo>
                    <a:pt x="740" y="868"/>
                  </a:lnTo>
                  <a:lnTo>
                    <a:pt x="749" y="870"/>
                  </a:lnTo>
                  <a:lnTo>
                    <a:pt x="756" y="868"/>
                  </a:lnTo>
                  <a:lnTo>
                    <a:pt x="763" y="866"/>
                  </a:lnTo>
                  <a:lnTo>
                    <a:pt x="771" y="863"/>
                  </a:lnTo>
                  <a:lnTo>
                    <a:pt x="777" y="858"/>
                  </a:lnTo>
                  <a:lnTo>
                    <a:pt x="785" y="841"/>
                  </a:lnTo>
                  <a:lnTo>
                    <a:pt x="785" y="814"/>
                  </a:lnTo>
                  <a:lnTo>
                    <a:pt x="777" y="791"/>
                  </a:lnTo>
                  <a:lnTo>
                    <a:pt x="757" y="776"/>
                  </a:lnTo>
                  <a:lnTo>
                    <a:pt x="763" y="768"/>
                  </a:lnTo>
                  <a:lnTo>
                    <a:pt x="760" y="756"/>
                  </a:lnTo>
                  <a:lnTo>
                    <a:pt x="755" y="747"/>
                  </a:lnTo>
                  <a:lnTo>
                    <a:pt x="749" y="744"/>
                  </a:lnTo>
                  <a:lnTo>
                    <a:pt x="747" y="711"/>
                  </a:lnTo>
                  <a:lnTo>
                    <a:pt x="740" y="661"/>
                  </a:lnTo>
                  <a:lnTo>
                    <a:pt x="734" y="610"/>
                  </a:lnTo>
                  <a:lnTo>
                    <a:pt x="731" y="576"/>
                  </a:lnTo>
                  <a:lnTo>
                    <a:pt x="727" y="556"/>
                  </a:lnTo>
                  <a:lnTo>
                    <a:pt x="715" y="538"/>
                  </a:lnTo>
                  <a:lnTo>
                    <a:pt x="703" y="522"/>
                  </a:lnTo>
                  <a:lnTo>
                    <a:pt x="695" y="507"/>
                  </a:lnTo>
                  <a:lnTo>
                    <a:pt x="690" y="497"/>
                  </a:lnTo>
                  <a:lnTo>
                    <a:pt x="681" y="480"/>
                  </a:lnTo>
                  <a:lnTo>
                    <a:pt x="671" y="459"/>
                  </a:lnTo>
                  <a:lnTo>
                    <a:pt x="659" y="436"/>
                  </a:lnTo>
                  <a:lnTo>
                    <a:pt x="648" y="411"/>
                  </a:lnTo>
                  <a:lnTo>
                    <a:pt x="638" y="389"/>
                  </a:lnTo>
                  <a:lnTo>
                    <a:pt x="630" y="371"/>
                  </a:lnTo>
                  <a:lnTo>
                    <a:pt x="626" y="360"/>
                  </a:lnTo>
                  <a:lnTo>
                    <a:pt x="620" y="351"/>
                  </a:lnTo>
                  <a:lnTo>
                    <a:pt x="608" y="339"/>
                  </a:lnTo>
                  <a:lnTo>
                    <a:pt x="592" y="329"/>
                  </a:lnTo>
                  <a:lnTo>
                    <a:pt x="573" y="319"/>
                  </a:lnTo>
                  <a:lnTo>
                    <a:pt x="553" y="309"/>
                  </a:lnTo>
                  <a:lnTo>
                    <a:pt x="534" y="301"/>
                  </a:lnTo>
                  <a:lnTo>
                    <a:pt x="516" y="295"/>
                  </a:lnTo>
                  <a:lnTo>
                    <a:pt x="501" y="293"/>
                  </a:lnTo>
                  <a:lnTo>
                    <a:pt x="504" y="282"/>
                  </a:lnTo>
                  <a:lnTo>
                    <a:pt x="504" y="272"/>
                  </a:lnTo>
                  <a:lnTo>
                    <a:pt x="500" y="263"/>
                  </a:lnTo>
                  <a:lnTo>
                    <a:pt x="487" y="259"/>
                  </a:lnTo>
                  <a:lnTo>
                    <a:pt x="493" y="250"/>
                  </a:lnTo>
                  <a:lnTo>
                    <a:pt x="497" y="238"/>
                  </a:lnTo>
                  <a:lnTo>
                    <a:pt x="500" y="230"/>
                  </a:lnTo>
                  <a:lnTo>
                    <a:pt x="500" y="225"/>
                  </a:lnTo>
                  <a:lnTo>
                    <a:pt x="507" y="218"/>
                  </a:lnTo>
                  <a:lnTo>
                    <a:pt x="515" y="202"/>
                  </a:lnTo>
                  <a:lnTo>
                    <a:pt x="518" y="184"/>
                  </a:lnTo>
                  <a:lnTo>
                    <a:pt x="515" y="171"/>
                  </a:lnTo>
                  <a:lnTo>
                    <a:pt x="520" y="157"/>
                  </a:lnTo>
                  <a:lnTo>
                    <a:pt x="526" y="136"/>
                  </a:lnTo>
                  <a:lnTo>
                    <a:pt x="532" y="111"/>
                  </a:lnTo>
                  <a:lnTo>
                    <a:pt x="534" y="85"/>
                  </a:lnTo>
                  <a:lnTo>
                    <a:pt x="532" y="63"/>
                  </a:lnTo>
                  <a:lnTo>
                    <a:pt x="526" y="46"/>
                  </a:lnTo>
                  <a:lnTo>
                    <a:pt x="515" y="37"/>
                  </a:lnTo>
                  <a:lnTo>
                    <a:pt x="497" y="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8" name="Freeform 26"/>
            <p:cNvSpPr>
              <a:spLocks/>
            </p:cNvSpPr>
            <p:nvPr/>
          </p:nvSpPr>
          <p:spPr bwMode="auto">
            <a:xfrm>
              <a:off x="3871" y="2566"/>
              <a:ext cx="292" cy="373"/>
            </a:xfrm>
            <a:custGeom>
              <a:avLst/>
              <a:gdLst>
                <a:gd name="T0" fmla="*/ 1 w 584"/>
                <a:gd name="T1" fmla="*/ 1 h 745"/>
                <a:gd name="T2" fmla="*/ 1 w 584"/>
                <a:gd name="T3" fmla="*/ 1 h 745"/>
                <a:gd name="T4" fmla="*/ 1 w 584"/>
                <a:gd name="T5" fmla="*/ 1 h 745"/>
                <a:gd name="T6" fmla="*/ 1 w 584"/>
                <a:gd name="T7" fmla="*/ 1 h 745"/>
                <a:gd name="T8" fmla="*/ 1 w 584"/>
                <a:gd name="T9" fmla="*/ 1 h 745"/>
                <a:gd name="T10" fmla="*/ 1 w 584"/>
                <a:gd name="T11" fmla="*/ 1 h 745"/>
                <a:gd name="T12" fmla="*/ 1 w 584"/>
                <a:gd name="T13" fmla="*/ 1 h 745"/>
                <a:gd name="T14" fmla="*/ 1 w 584"/>
                <a:gd name="T15" fmla="*/ 1 h 745"/>
                <a:gd name="T16" fmla="*/ 1 w 584"/>
                <a:gd name="T17" fmla="*/ 1 h 745"/>
                <a:gd name="T18" fmla="*/ 1 w 584"/>
                <a:gd name="T19" fmla="*/ 1 h 745"/>
                <a:gd name="T20" fmla="*/ 1 w 584"/>
                <a:gd name="T21" fmla="*/ 1 h 745"/>
                <a:gd name="T22" fmla="*/ 1 w 584"/>
                <a:gd name="T23" fmla="*/ 1 h 745"/>
                <a:gd name="T24" fmla="*/ 1 w 584"/>
                <a:gd name="T25" fmla="*/ 1 h 745"/>
                <a:gd name="T26" fmla="*/ 1 w 584"/>
                <a:gd name="T27" fmla="*/ 1 h 745"/>
                <a:gd name="T28" fmla="*/ 1 w 584"/>
                <a:gd name="T29" fmla="*/ 1 h 745"/>
                <a:gd name="T30" fmla="*/ 1 w 584"/>
                <a:gd name="T31" fmla="*/ 1 h 745"/>
                <a:gd name="T32" fmla="*/ 1 w 584"/>
                <a:gd name="T33" fmla="*/ 1 h 745"/>
                <a:gd name="T34" fmla="*/ 1 w 584"/>
                <a:gd name="T35" fmla="*/ 1 h 745"/>
                <a:gd name="T36" fmla="*/ 1 w 584"/>
                <a:gd name="T37" fmla="*/ 1 h 745"/>
                <a:gd name="T38" fmla="*/ 1 w 584"/>
                <a:gd name="T39" fmla="*/ 1 h 745"/>
                <a:gd name="T40" fmla="*/ 1 w 584"/>
                <a:gd name="T41" fmla="*/ 1 h 745"/>
                <a:gd name="T42" fmla="*/ 1 w 584"/>
                <a:gd name="T43" fmla="*/ 1 h 745"/>
                <a:gd name="T44" fmla="*/ 1 w 584"/>
                <a:gd name="T45" fmla="*/ 1 h 745"/>
                <a:gd name="T46" fmla="*/ 1 w 584"/>
                <a:gd name="T47" fmla="*/ 1 h 745"/>
                <a:gd name="T48" fmla="*/ 1 w 584"/>
                <a:gd name="T49" fmla="*/ 1 h 745"/>
                <a:gd name="T50" fmla="*/ 1 w 584"/>
                <a:gd name="T51" fmla="*/ 1 h 745"/>
                <a:gd name="T52" fmla="*/ 1 w 584"/>
                <a:gd name="T53" fmla="*/ 1 h 745"/>
                <a:gd name="T54" fmla="*/ 1 w 584"/>
                <a:gd name="T55" fmla="*/ 1 h 745"/>
                <a:gd name="T56" fmla="*/ 1 w 584"/>
                <a:gd name="T57" fmla="*/ 1 h 745"/>
                <a:gd name="T58" fmla="*/ 1 w 584"/>
                <a:gd name="T59" fmla="*/ 1 h 745"/>
                <a:gd name="T60" fmla="*/ 1 w 584"/>
                <a:gd name="T61" fmla="*/ 1 h 745"/>
                <a:gd name="T62" fmla="*/ 1 w 584"/>
                <a:gd name="T63" fmla="*/ 1 h 745"/>
                <a:gd name="T64" fmla="*/ 1 w 584"/>
                <a:gd name="T65" fmla="*/ 1 h 745"/>
                <a:gd name="T66" fmla="*/ 1 w 584"/>
                <a:gd name="T67" fmla="*/ 1 h 745"/>
                <a:gd name="T68" fmla="*/ 1 w 584"/>
                <a:gd name="T69" fmla="*/ 1 h 745"/>
                <a:gd name="T70" fmla="*/ 1 w 584"/>
                <a:gd name="T71" fmla="*/ 1 h 745"/>
                <a:gd name="T72" fmla="*/ 1 w 584"/>
                <a:gd name="T73" fmla="*/ 1 h 745"/>
                <a:gd name="T74" fmla="*/ 1 w 584"/>
                <a:gd name="T75" fmla="*/ 1 h 745"/>
                <a:gd name="T76" fmla="*/ 1 w 584"/>
                <a:gd name="T77" fmla="*/ 1 h 745"/>
                <a:gd name="T78" fmla="*/ 1 w 584"/>
                <a:gd name="T79" fmla="*/ 1 h 745"/>
                <a:gd name="T80" fmla="*/ 1 w 584"/>
                <a:gd name="T81" fmla="*/ 1 h 745"/>
                <a:gd name="T82" fmla="*/ 1 w 584"/>
                <a:gd name="T83" fmla="*/ 1 h 745"/>
                <a:gd name="T84" fmla="*/ 1 w 584"/>
                <a:gd name="T85" fmla="*/ 1 h 745"/>
                <a:gd name="T86" fmla="*/ 1 w 584"/>
                <a:gd name="T87" fmla="*/ 1 h 745"/>
                <a:gd name="T88" fmla="*/ 1 w 584"/>
                <a:gd name="T89" fmla="*/ 1 h 745"/>
                <a:gd name="T90" fmla="*/ 1 w 584"/>
                <a:gd name="T91" fmla="*/ 1 h 745"/>
                <a:gd name="T92" fmla="*/ 1 w 584"/>
                <a:gd name="T93" fmla="*/ 1 h 745"/>
                <a:gd name="T94" fmla="*/ 1 w 584"/>
                <a:gd name="T95" fmla="*/ 1 h 745"/>
                <a:gd name="T96" fmla="*/ 1 w 584"/>
                <a:gd name="T97" fmla="*/ 1 h 745"/>
                <a:gd name="T98" fmla="*/ 1 w 584"/>
                <a:gd name="T99" fmla="*/ 1 h 745"/>
                <a:gd name="T100" fmla="*/ 1 w 584"/>
                <a:gd name="T101" fmla="*/ 1 h 745"/>
                <a:gd name="T102" fmla="*/ 1 w 584"/>
                <a:gd name="T103" fmla="*/ 1 h 745"/>
                <a:gd name="T104" fmla="*/ 1 w 584"/>
                <a:gd name="T105" fmla="*/ 1 h 745"/>
                <a:gd name="T106" fmla="*/ 1 w 584"/>
                <a:gd name="T107" fmla="*/ 1 h 745"/>
                <a:gd name="T108" fmla="*/ 1 w 584"/>
                <a:gd name="T109" fmla="*/ 1 h 745"/>
                <a:gd name="T110" fmla="*/ 1 w 584"/>
                <a:gd name="T111" fmla="*/ 1 h 745"/>
                <a:gd name="T112" fmla="*/ 1 w 584"/>
                <a:gd name="T113" fmla="*/ 1 h 745"/>
                <a:gd name="T114" fmla="*/ 1 w 584"/>
                <a:gd name="T115" fmla="*/ 1 h 745"/>
                <a:gd name="T116" fmla="*/ 1 w 584"/>
                <a:gd name="T117" fmla="*/ 1 h 745"/>
                <a:gd name="T118" fmla="*/ 1 w 584"/>
                <a:gd name="T119" fmla="*/ 1 h 745"/>
                <a:gd name="T120" fmla="*/ 1 w 584"/>
                <a:gd name="T121" fmla="*/ 1 h 745"/>
                <a:gd name="T122" fmla="*/ 1 w 584"/>
                <a:gd name="T123" fmla="*/ 1 h 74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84"/>
                <a:gd name="T187" fmla="*/ 0 h 745"/>
                <a:gd name="T188" fmla="*/ 584 w 584"/>
                <a:gd name="T189" fmla="*/ 745 h 74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84" h="745">
                  <a:moveTo>
                    <a:pt x="346" y="206"/>
                  </a:moveTo>
                  <a:lnTo>
                    <a:pt x="350" y="206"/>
                  </a:lnTo>
                  <a:lnTo>
                    <a:pt x="359" y="203"/>
                  </a:lnTo>
                  <a:lnTo>
                    <a:pt x="369" y="201"/>
                  </a:lnTo>
                  <a:lnTo>
                    <a:pt x="378" y="201"/>
                  </a:lnTo>
                  <a:lnTo>
                    <a:pt x="381" y="197"/>
                  </a:lnTo>
                  <a:lnTo>
                    <a:pt x="390" y="187"/>
                  </a:lnTo>
                  <a:lnTo>
                    <a:pt x="400" y="177"/>
                  </a:lnTo>
                  <a:lnTo>
                    <a:pt x="409" y="174"/>
                  </a:lnTo>
                  <a:lnTo>
                    <a:pt x="414" y="166"/>
                  </a:lnTo>
                  <a:lnTo>
                    <a:pt x="425" y="155"/>
                  </a:lnTo>
                  <a:lnTo>
                    <a:pt x="439" y="137"/>
                  </a:lnTo>
                  <a:lnTo>
                    <a:pt x="457" y="120"/>
                  </a:lnTo>
                  <a:lnTo>
                    <a:pt x="474" y="101"/>
                  </a:lnTo>
                  <a:lnTo>
                    <a:pt x="491" y="84"/>
                  </a:lnTo>
                  <a:lnTo>
                    <a:pt x="505" y="70"/>
                  </a:lnTo>
                  <a:lnTo>
                    <a:pt x="515" y="61"/>
                  </a:lnTo>
                  <a:lnTo>
                    <a:pt x="518" y="54"/>
                  </a:lnTo>
                  <a:lnTo>
                    <a:pt x="517" y="45"/>
                  </a:lnTo>
                  <a:lnTo>
                    <a:pt x="517" y="32"/>
                  </a:lnTo>
                  <a:lnTo>
                    <a:pt x="518" y="20"/>
                  </a:lnTo>
                  <a:lnTo>
                    <a:pt x="521" y="14"/>
                  </a:lnTo>
                  <a:lnTo>
                    <a:pt x="527" y="10"/>
                  </a:lnTo>
                  <a:lnTo>
                    <a:pt x="533" y="6"/>
                  </a:lnTo>
                  <a:lnTo>
                    <a:pt x="542" y="4"/>
                  </a:lnTo>
                  <a:lnTo>
                    <a:pt x="549" y="3"/>
                  </a:lnTo>
                  <a:lnTo>
                    <a:pt x="556" y="3"/>
                  </a:lnTo>
                  <a:lnTo>
                    <a:pt x="562" y="6"/>
                  </a:lnTo>
                  <a:lnTo>
                    <a:pt x="568" y="10"/>
                  </a:lnTo>
                  <a:lnTo>
                    <a:pt x="575" y="20"/>
                  </a:lnTo>
                  <a:lnTo>
                    <a:pt x="581" y="27"/>
                  </a:lnTo>
                  <a:lnTo>
                    <a:pt x="584" y="36"/>
                  </a:lnTo>
                  <a:lnTo>
                    <a:pt x="584" y="46"/>
                  </a:lnTo>
                  <a:lnTo>
                    <a:pt x="580" y="58"/>
                  </a:lnTo>
                  <a:lnTo>
                    <a:pt x="572" y="67"/>
                  </a:lnTo>
                  <a:lnTo>
                    <a:pt x="562" y="74"/>
                  </a:lnTo>
                  <a:lnTo>
                    <a:pt x="551" y="83"/>
                  </a:lnTo>
                  <a:lnTo>
                    <a:pt x="545" y="95"/>
                  </a:lnTo>
                  <a:lnTo>
                    <a:pt x="536" y="109"/>
                  </a:lnTo>
                  <a:lnTo>
                    <a:pt x="523" y="128"/>
                  </a:lnTo>
                  <a:lnTo>
                    <a:pt x="508" y="147"/>
                  </a:lnTo>
                  <a:lnTo>
                    <a:pt x="492" y="168"/>
                  </a:lnTo>
                  <a:lnTo>
                    <a:pt x="477" y="187"/>
                  </a:lnTo>
                  <a:lnTo>
                    <a:pt x="464" y="203"/>
                  </a:lnTo>
                  <a:lnTo>
                    <a:pt x="453" y="215"/>
                  </a:lnTo>
                  <a:lnTo>
                    <a:pt x="455" y="222"/>
                  </a:lnTo>
                  <a:lnTo>
                    <a:pt x="454" y="231"/>
                  </a:lnTo>
                  <a:lnTo>
                    <a:pt x="448" y="239"/>
                  </a:lnTo>
                  <a:lnTo>
                    <a:pt x="438" y="248"/>
                  </a:lnTo>
                  <a:lnTo>
                    <a:pt x="429" y="258"/>
                  </a:lnTo>
                  <a:lnTo>
                    <a:pt x="419" y="267"/>
                  </a:lnTo>
                  <a:lnTo>
                    <a:pt x="413" y="276"/>
                  </a:lnTo>
                  <a:lnTo>
                    <a:pt x="410" y="285"/>
                  </a:lnTo>
                  <a:lnTo>
                    <a:pt x="414" y="312"/>
                  </a:lnTo>
                  <a:lnTo>
                    <a:pt x="423" y="355"/>
                  </a:lnTo>
                  <a:lnTo>
                    <a:pt x="429" y="394"/>
                  </a:lnTo>
                  <a:lnTo>
                    <a:pt x="426" y="413"/>
                  </a:lnTo>
                  <a:lnTo>
                    <a:pt x="433" y="425"/>
                  </a:lnTo>
                  <a:lnTo>
                    <a:pt x="444" y="441"/>
                  </a:lnTo>
                  <a:lnTo>
                    <a:pt x="454" y="460"/>
                  </a:lnTo>
                  <a:lnTo>
                    <a:pt x="464" y="481"/>
                  </a:lnTo>
                  <a:lnTo>
                    <a:pt x="473" y="500"/>
                  </a:lnTo>
                  <a:lnTo>
                    <a:pt x="479" y="517"/>
                  </a:lnTo>
                  <a:lnTo>
                    <a:pt x="482" y="532"/>
                  </a:lnTo>
                  <a:lnTo>
                    <a:pt x="479" y="539"/>
                  </a:lnTo>
                  <a:lnTo>
                    <a:pt x="473" y="545"/>
                  </a:lnTo>
                  <a:lnTo>
                    <a:pt x="467" y="552"/>
                  </a:lnTo>
                  <a:lnTo>
                    <a:pt x="460" y="561"/>
                  </a:lnTo>
                  <a:lnTo>
                    <a:pt x="454" y="571"/>
                  </a:lnTo>
                  <a:lnTo>
                    <a:pt x="448" y="583"/>
                  </a:lnTo>
                  <a:lnTo>
                    <a:pt x="441" y="593"/>
                  </a:lnTo>
                  <a:lnTo>
                    <a:pt x="433" y="605"/>
                  </a:lnTo>
                  <a:lnTo>
                    <a:pt x="426" y="614"/>
                  </a:lnTo>
                  <a:lnTo>
                    <a:pt x="435" y="628"/>
                  </a:lnTo>
                  <a:lnTo>
                    <a:pt x="442" y="650"/>
                  </a:lnTo>
                  <a:lnTo>
                    <a:pt x="444" y="671"/>
                  </a:lnTo>
                  <a:lnTo>
                    <a:pt x="431" y="684"/>
                  </a:lnTo>
                  <a:lnTo>
                    <a:pt x="420" y="684"/>
                  </a:lnTo>
                  <a:lnTo>
                    <a:pt x="412" y="681"/>
                  </a:lnTo>
                  <a:lnTo>
                    <a:pt x="403" y="676"/>
                  </a:lnTo>
                  <a:lnTo>
                    <a:pt x="395" y="668"/>
                  </a:lnTo>
                  <a:lnTo>
                    <a:pt x="387" y="657"/>
                  </a:lnTo>
                  <a:lnTo>
                    <a:pt x="378" y="646"/>
                  </a:lnTo>
                  <a:lnTo>
                    <a:pt x="369" y="633"/>
                  </a:lnTo>
                  <a:lnTo>
                    <a:pt x="359" y="618"/>
                  </a:lnTo>
                  <a:lnTo>
                    <a:pt x="347" y="593"/>
                  </a:lnTo>
                  <a:lnTo>
                    <a:pt x="349" y="574"/>
                  </a:lnTo>
                  <a:lnTo>
                    <a:pt x="357" y="562"/>
                  </a:lnTo>
                  <a:lnTo>
                    <a:pt x="369" y="557"/>
                  </a:lnTo>
                  <a:lnTo>
                    <a:pt x="376" y="551"/>
                  </a:lnTo>
                  <a:lnTo>
                    <a:pt x="384" y="543"/>
                  </a:lnTo>
                  <a:lnTo>
                    <a:pt x="391" y="533"/>
                  </a:lnTo>
                  <a:lnTo>
                    <a:pt x="398" y="519"/>
                  </a:lnTo>
                  <a:lnTo>
                    <a:pt x="391" y="511"/>
                  </a:lnTo>
                  <a:lnTo>
                    <a:pt x="384" y="504"/>
                  </a:lnTo>
                  <a:lnTo>
                    <a:pt x="375" y="497"/>
                  </a:lnTo>
                  <a:lnTo>
                    <a:pt x="366" y="492"/>
                  </a:lnTo>
                  <a:lnTo>
                    <a:pt x="356" y="488"/>
                  </a:lnTo>
                  <a:lnTo>
                    <a:pt x="347" y="486"/>
                  </a:lnTo>
                  <a:lnTo>
                    <a:pt x="340" y="486"/>
                  </a:lnTo>
                  <a:lnTo>
                    <a:pt x="333" y="489"/>
                  </a:lnTo>
                  <a:lnTo>
                    <a:pt x="325" y="495"/>
                  </a:lnTo>
                  <a:lnTo>
                    <a:pt x="319" y="502"/>
                  </a:lnTo>
                  <a:lnTo>
                    <a:pt x="312" y="511"/>
                  </a:lnTo>
                  <a:lnTo>
                    <a:pt x="305" y="520"/>
                  </a:lnTo>
                  <a:lnTo>
                    <a:pt x="296" y="529"/>
                  </a:lnTo>
                  <a:lnTo>
                    <a:pt x="289" y="539"/>
                  </a:lnTo>
                  <a:lnTo>
                    <a:pt x="283" y="546"/>
                  </a:lnTo>
                  <a:lnTo>
                    <a:pt x="275" y="554"/>
                  </a:lnTo>
                  <a:lnTo>
                    <a:pt x="297" y="578"/>
                  </a:lnTo>
                  <a:lnTo>
                    <a:pt x="311" y="600"/>
                  </a:lnTo>
                  <a:lnTo>
                    <a:pt x="314" y="618"/>
                  </a:lnTo>
                  <a:lnTo>
                    <a:pt x="309" y="627"/>
                  </a:lnTo>
                  <a:lnTo>
                    <a:pt x="322" y="633"/>
                  </a:lnTo>
                  <a:lnTo>
                    <a:pt x="331" y="638"/>
                  </a:lnTo>
                  <a:lnTo>
                    <a:pt x="334" y="647"/>
                  </a:lnTo>
                  <a:lnTo>
                    <a:pt x="334" y="654"/>
                  </a:lnTo>
                  <a:lnTo>
                    <a:pt x="331" y="665"/>
                  </a:lnTo>
                  <a:lnTo>
                    <a:pt x="325" y="673"/>
                  </a:lnTo>
                  <a:lnTo>
                    <a:pt x="321" y="685"/>
                  </a:lnTo>
                  <a:lnTo>
                    <a:pt x="315" y="695"/>
                  </a:lnTo>
                  <a:lnTo>
                    <a:pt x="309" y="706"/>
                  </a:lnTo>
                  <a:lnTo>
                    <a:pt x="302" y="717"/>
                  </a:lnTo>
                  <a:lnTo>
                    <a:pt x="295" y="726"/>
                  </a:lnTo>
                  <a:lnTo>
                    <a:pt x="287" y="733"/>
                  </a:lnTo>
                  <a:lnTo>
                    <a:pt x="278" y="741"/>
                  </a:lnTo>
                  <a:lnTo>
                    <a:pt x="270" y="744"/>
                  </a:lnTo>
                  <a:lnTo>
                    <a:pt x="259" y="745"/>
                  </a:lnTo>
                  <a:lnTo>
                    <a:pt x="251" y="742"/>
                  </a:lnTo>
                  <a:lnTo>
                    <a:pt x="242" y="729"/>
                  </a:lnTo>
                  <a:lnTo>
                    <a:pt x="246" y="707"/>
                  </a:lnTo>
                  <a:lnTo>
                    <a:pt x="256" y="684"/>
                  </a:lnTo>
                  <a:lnTo>
                    <a:pt x="264" y="666"/>
                  </a:lnTo>
                  <a:lnTo>
                    <a:pt x="262" y="666"/>
                  </a:lnTo>
                  <a:lnTo>
                    <a:pt x="258" y="666"/>
                  </a:lnTo>
                  <a:lnTo>
                    <a:pt x="251" y="666"/>
                  </a:lnTo>
                  <a:lnTo>
                    <a:pt x="249" y="663"/>
                  </a:lnTo>
                  <a:lnTo>
                    <a:pt x="245" y="653"/>
                  </a:lnTo>
                  <a:lnTo>
                    <a:pt x="239" y="640"/>
                  </a:lnTo>
                  <a:lnTo>
                    <a:pt x="230" y="624"/>
                  </a:lnTo>
                  <a:lnTo>
                    <a:pt x="220" y="606"/>
                  </a:lnTo>
                  <a:lnTo>
                    <a:pt x="211" y="592"/>
                  </a:lnTo>
                  <a:lnTo>
                    <a:pt x="201" y="577"/>
                  </a:lnTo>
                  <a:lnTo>
                    <a:pt x="191" y="568"/>
                  </a:lnTo>
                  <a:lnTo>
                    <a:pt x="185" y="558"/>
                  </a:lnTo>
                  <a:lnTo>
                    <a:pt x="186" y="542"/>
                  </a:lnTo>
                  <a:lnTo>
                    <a:pt x="191" y="523"/>
                  </a:lnTo>
                  <a:lnTo>
                    <a:pt x="198" y="500"/>
                  </a:lnTo>
                  <a:lnTo>
                    <a:pt x="208" y="478"/>
                  </a:lnTo>
                  <a:lnTo>
                    <a:pt x="218" y="456"/>
                  </a:lnTo>
                  <a:lnTo>
                    <a:pt x="229" y="435"/>
                  </a:lnTo>
                  <a:lnTo>
                    <a:pt x="236" y="419"/>
                  </a:lnTo>
                  <a:lnTo>
                    <a:pt x="227" y="413"/>
                  </a:lnTo>
                  <a:lnTo>
                    <a:pt x="221" y="402"/>
                  </a:lnTo>
                  <a:lnTo>
                    <a:pt x="217" y="383"/>
                  </a:lnTo>
                  <a:lnTo>
                    <a:pt x="214" y="361"/>
                  </a:lnTo>
                  <a:lnTo>
                    <a:pt x="211" y="337"/>
                  </a:lnTo>
                  <a:lnTo>
                    <a:pt x="207" y="312"/>
                  </a:lnTo>
                  <a:lnTo>
                    <a:pt x="201" y="288"/>
                  </a:lnTo>
                  <a:lnTo>
                    <a:pt x="191" y="264"/>
                  </a:lnTo>
                  <a:lnTo>
                    <a:pt x="161" y="245"/>
                  </a:lnTo>
                  <a:lnTo>
                    <a:pt x="142" y="231"/>
                  </a:lnTo>
                  <a:lnTo>
                    <a:pt x="129" y="219"/>
                  </a:lnTo>
                  <a:lnTo>
                    <a:pt x="125" y="212"/>
                  </a:lnTo>
                  <a:lnTo>
                    <a:pt x="123" y="204"/>
                  </a:lnTo>
                  <a:lnTo>
                    <a:pt x="125" y="200"/>
                  </a:lnTo>
                  <a:lnTo>
                    <a:pt x="128" y="194"/>
                  </a:lnTo>
                  <a:lnTo>
                    <a:pt x="129" y="187"/>
                  </a:lnTo>
                  <a:lnTo>
                    <a:pt x="122" y="177"/>
                  </a:lnTo>
                  <a:lnTo>
                    <a:pt x="112" y="163"/>
                  </a:lnTo>
                  <a:lnTo>
                    <a:pt x="100" y="147"/>
                  </a:lnTo>
                  <a:lnTo>
                    <a:pt x="87" y="130"/>
                  </a:lnTo>
                  <a:lnTo>
                    <a:pt x="72" y="114"/>
                  </a:lnTo>
                  <a:lnTo>
                    <a:pt x="60" y="98"/>
                  </a:lnTo>
                  <a:lnTo>
                    <a:pt x="52" y="83"/>
                  </a:lnTo>
                  <a:lnTo>
                    <a:pt x="47" y="73"/>
                  </a:lnTo>
                  <a:lnTo>
                    <a:pt x="43" y="67"/>
                  </a:lnTo>
                  <a:lnTo>
                    <a:pt x="36" y="64"/>
                  </a:lnTo>
                  <a:lnTo>
                    <a:pt x="28" y="64"/>
                  </a:lnTo>
                  <a:lnTo>
                    <a:pt x="19" y="61"/>
                  </a:lnTo>
                  <a:lnTo>
                    <a:pt x="5" y="51"/>
                  </a:lnTo>
                  <a:lnTo>
                    <a:pt x="0" y="42"/>
                  </a:lnTo>
                  <a:lnTo>
                    <a:pt x="5" y="30"/>
                  </a:lnTo>
                  <a:lnTo>
                    <a:pt x="12" y="19"/>
                  </a:lnTo>
                  <a:lnTo>
                    <a:pt x="17" y="13"/>
                  </a:lnTo>
                  <a:lnTo>
                    <a:pt x="22" y="7"/>
                  </a:lnTo>
                  <a:lnTo>
                    <a:pt x="28" y="4"/>
                  </a:lnTo>
                  <a:lnTo>
                    <a:pt x="36" y="1"/>
                  </a:lnTo>
                  <a:lnTo>
                    <a:pt x="41" y="0"/>
                  </a:lnTo>
                  <a:lnTo>
                    <a:pt x="49" y="1"/>
                  </a:lnTo>
                  <a:lnTo>
                    <a:pt x="55" y="3"/>
                  </a:lnTo>
                  <a:lnTo>
                    <a:pt x="59" y="6"/>
                  </a:lnTo>
                  <a:lnTo>
                    <a:pt x="66" y="13"/>
                  </a:lnTo>
                  <a:lnTo>
                    <a:pt x="74" y="20"/>
                  </a:lnTo>
                  <a:lnTo>
                    <a:pt x="77" y="30"/>
                  </a:lnTo>
                  <a:lnTo>
                    <a:pt x="78" y="44"/>
                  </a:lnTo>
                  <a:lnTo>
                    <a:pt x="88" y="51"/>
                  </a:lnTo>
                  <a:lnTo>
                    <a:pt x="100" y="63"/>
                  </a:lnTo>
                  <a:lnTo>
                    <a:pt x="113" y="76"/>
                  </a:lnTo>
                  <a:lnTo>
                    <a:pt x="128" y="92"/>
                  </a:lnTo>
                  <a:lnTo>
                    <a:pt x="141" y="109"/>
                  </a:lnTo>
                  <a:lnTo>
                    <a:pt x="153" y="125"/>
                  </a:lnTo>
                  <a:lnTo>
                    <a:pt x="164" y="140"/>
                  </a:lnTo>
                  <a:lnTo>
                    <a:pt x="172" y="152"/>
                  </a:lnTo>
                  <a:lnTo>
                    <a:pt x="176" y="149"/>
                  </a:lnTo>
                  <a:lnTo>
                    <a:pt x="183" y="152"/>
                  </a:lnTo>
                  <a:lnTo>
                    <a:pt x="192" y="156"/>
                  </a:lnTo>
                  <a:lnTo>
                    <a:pt x="202" y="162"/>
                  </a:lnTo>
                  <a:lnTo>
                    <a:pt x="213" y="171"/>
                  </a:lnTo>
                  <a:lnTo>
                    <a:pt x="221" y="179"/>
                  </a:lnTo>
                  <a:lnTo>
                    <a:pt x="230" y="188"/>
                  </a:lnTo>
                  <a:lnTo>
                    <a:pt x="237" y="196"/>
                  </a:lnTo>
                  <a:lnTo>
                    <a:pt x="236" y="193"/>
                  </a:lnTo>
                  <a:lnTo>
                    <a:pt x="232" y="185"/>
                  </a:lnTo>
                  <a:lnTo>
                    <a:pt x="227" y="175"/>
                  </a:lnTo>
                  <a:lnTo>
                    <a:pt x="224" y="163"/>
                  </a:lnTo>
                  <a:lnTo>
                    <a:pt x="224" y="156"/>
                  </a:lnTo>
                  <a:lnTo>
                    <a:pt x="227" y="159"/>
                  </a:lnTo>
                  <a:lnTo>
                    <a:pt x="226" y="162"/>
                  </a:lnTo>
                  <a:lnTo>
                    <a:pt x="217" y="159"/>
                  </a:lnTo>
                  <a:lnTo>
                    <a:pt x="207" y="147"/>
                  </a:lnTo>
                  <a:lnTo>
                    <a:pt x="201" y="133"/>
                  </a:lnTo>
                  <a:lnTo>
                    <a:pt x="201" y="121"/>
                  </a:lnTo>
                  <a:lnTo>
                    <a:pt x="205" y="117"/>
                  </a:lnTo>
                  <a:lnTo>
                    <a:pt x="196" y="86"/>
                  </a:lnTo>
                  <a:lnTo>
                    <a:pt x="198" y="61"/>
                  </a:lnTo>
                  <a:lnTo>
                    <a:pt x="205" y="42"/>
                  </a:lnTo>
                  <a:lnTo>
                    <a:pt x="218" y="29"/>
                  </a:lnTo>
                  <a:lnTo>
                    <a:pt x="235" y="20"/>
                  </a:lnTo>
                  <a:lnTo>
                    <a:pt x="254" y="16"/>
                  </a:lnTo>
                  <a:lnTo>
                    <a:pt x="273" y="16"/>
                  </a:lnTo>
                  <a:lnTo>
                    <a:pt x="289" y="17"/>
                  </a:lnTo>
                  <a:lnTo>
                    <a:pt x="312" y="11"/>
                  </a:lnTo>
                  <a:lnTo>
                    <a:pt x="331" y="14"/>
                  </a:lnTo>
                  <a:lnTo>
                    <a:pt x="346" y="26"/>
                  </a:lnTo>
                  <a:lnTo>
                    <a:pt x="356" y="42"/>
                  </a:lnTo>
                  <a:lnTo>
                    <a:pt x="363" y="61"/>
                  </a:lnTo>
                  <a:lnTo>
                    <a:pt x="368" y="79"/>
                  </a:lnTo>
                  <a:lnTo>
                    <a:pt x="369" y="95"/>
                  </a:lnTo>
                  <a:lnTo>
                    <a:pt x="369" y="105"/>
                  </a:lnTo>
                  <a:lnTo>
                    <a:pt x="375" y="112"/>
                  </a:lnTo>
                  <a:lnTo>
                    <a:pt x="378" y="130"/>
                  </a:lnTo>
                  <a:lnTo>
                    <a:pt x="375" y="147"/>
                  </a:lnTo>
                  <a:lnTo>
                    <a:pt x="368" y="155"/>
                  </a:lnTo>
                  <a:lnTo>
                    <a:pt x="366" y="168"/>
                  </a:lnTo>
                  <a:lnTo>
                    <a:pt x="360" y="184"/>
                  </a:lnTo>
                  <a:lnTo>
                    <a:pt x="353" y="198"/>
                  </a:lnTo>
                  <a:lnTo>
                    <a:pt x="346" y="20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9" name="Freeform 27"/>
            <p:cNvSpPr>
              <a:spLocks/>
            </p:cNvSpPr>
            <p:nvPr/>
          </p:nvSpPr>
          <p:spPr bwMode="auto">
            <a:xfrm>
              <a:off x="4437" y="2251"/>
              <a:ext cx="470" cy="685"/>
            </a:xfrm>
            <a:custGeom>
              <a:avLst/>
              <a:gdLst>
                <a:gd name="T0" fmla="*/ 1 w 939"/>
                <a:gd name="T1" fmla="*/ 1 h 1369"/>
                <a:gd name="T2" fmla="*/ 1 w 939"/>
                <a:gd name="T3" fmla="*/ 1 h 1369"/>
                <a:gd name="T4" fmla="*/ 1 w 939"/>
                <a:gd name="T5" fmla="*/ 1 h 1369"/>
                <a:gd name="T6" fmla="*/ 1 w 939"/>
                <a:gd name="T7" fmla="*/ 1 h 1369"/>
                <a:gd name="T8" fmla="*/ 1 w 939"/>
                <a:gd name="T9" fmla="*/ 1 h 1369"/>
                <a:gd name="T10" fmla="*/ 1 w 939"/>
                <a:gd name="T11" fmla="*/ 1 h 1369"/>
                <a:gd name="T12" fmla="*/ 1 w 939"/>
                <a:gd name="T13" fmla="*/ 1 h 1369"/>
                <a:gd name="T14" fmla="*/ 1 w 939"/>
                <a:gd name="T15" fmla="*/ 1 h 1369"/>
                <a:gd name="T16" fmla="*/ 1 w 939"/>
                <a:gd name="T17" fmla="*/ 1 h 1369"/>
                <a:gd name="T18" fmla="*/ 1 w 939"/>
                <a:gd name="T19" fmla="*/ 1 h 1369"/>
                <a:gd name="T20" fmla="*/ 1 w 939"/>
                <a:gd name="T21" fmla="*/ 1 h 1369"/>
                <a:gd name="T22" fmla="*/ 1 w 939"/>
                <a:gd name="T23" fmla="*/ 1 h 1369"/>
                <a:gd name="T24" fmla="*/ 1 w 939"/>
                <a:gd name="T25" fmla="*/ 1 h 1369"/>
                <a:gd name="T26" fmla="*/ 1 w 939"/>
                <a:gd name="T27" fmla="*/ 1 h 1369"/>
                <a:gd name="T28" fmla="*/ 1 w 939"/>
                <a:gd name="T29" fmla="*/ 1 h 1369"/>
                <a:gd name="T30" fmla="*/ 1 w 939"/>
                <a:gd name="T31" fmla="*/ 1 h 1369"/>
                <a:gd name="T32" fmla="*/ 1 w 939"/>
                <a:gd name="T33" fmla="*/ 1 h 1369"/>
                <a:gd name="T34" fmla="*/ 1 w 939"/>
                <a:gd name="T35" fmla="*/ 1 h 1369"/>
                <a:gd name="T36" fmla="*/ 1 w 939"/>
                <a:gd name="T37" fmla="*/ 1 h 1369"/>
                <a:gd name="T38" fmla="*/ 1 w 939"/>
                <a:gd name="T39" fmla="*/ 1 h 1369"/>
                <a:gd name="T40" fmla="*/ 1 w 939"/>
                <a:gd name="T41" fmla="*/ 1 h 1369"/>
                <a:gd name="T42" fmla="*/ 1 w 939"/>
                <a:gd name="T43" fmla="*/ 1 h 1369"/>
                <a:gd name="T44" fmla="*/ 1 w 939"/>
                <a:gd name="T45" fmla="*/ 1 h 1369"/>
                <a:gd name="T46" fmla="*/ 1 w 939"/>
                <a:gd name="T47" fmla="*/ 1 h 1369"/>
                <a:gd name="T48" fmla="*/ 1 w 939"/>
                <a:gd name="T49" fmla="*/ 1 h 1369"/>
                <a:gd name="T50" fmla="*/ 1 w 939"/>
                <a:gd name="T51" fmla="*/ 1 h 1369"/>
                <a:gd name="T52" fmla="*/ 1 w 939"/>
                <a:gd name="T53" fmla="*/ 1 h 1369"/>
                <a:gd name="T54" fmla="*/ 1 w 939"/>
                <a:gd name="T55" fmla="*/ 1 h 1369"/>
                <a:gd name="T56" fmla="*/ 1 w 939"/>
                <a:gd name="T57" fmla="*/ 1 h 1369"/>
                <a:gd name="T58" fmla="*/ 1 w 939"/>
                <a:gd name="T59" fmla="*/ 1 h 1369"/>
                <a:gd name="T60" fmla="*/ 1 w 939"/>
                <a:gd name="T61" fmla="*/ 1 h 1369"/>
                <a:gd name="T62" fmla="*/ 1 w 939"/>
                <a:gd name="T63" fmla="*/ 1 h 1369"/>
                <a:gd name="T64" fmla="*/ 1 w 939"/>
                <a:gd name="T65" fmla="*/ 1 h 1369"/>
                <a:gd name="T66" fmla="*/ 1 w 939"/>
                <a:gd name="T67" fmla="*/ 1 h 1369"/>
                <a:gd name="T68" fmla="*/ 1 w 939"/>
                <a:gd name="T69" fmla="*/ 1 h 1369"/>
                <a:gd name="T70" fmla="*/ 1 w 939"/>
                <a:gd name="T71" fmla="*/ 1 h 1369"/>
                <a:gd name="T72" fmla="*/ 1 w 939"/>
                <a:gd name="T73" fmla="*/ 1 h 1369"/>
                <a:gd name="T74" fmla="*/ 1 w 939"/>
                <a:gd name="T75" fmla="*/ 1 h 1369"/>
                <a:gd name="T76" fmla="*/ 1 w 939"/>
                <a:gd name="T77" fmla="*/ 1 h 1369"/>
                <a:gd name="T78" fmla="*/ 1 w 939"/>
                <a:gd name="T79" fmla="*/ 1 h 1369"/>
                <a:gd name="T80" fmla="*/ 1 w 939"/>
                <a:gd name="T81" fmla="*/ 1 h 1369"/>
                <a:gd name="T82" fmla="*/ 1 w 939"/>
                <a:gd name="T83" fmla="*/ 1 h 1369"/>
                <a:gd name="T84" fmla="*/ 1 w 939"/>
                <a:gd name="T85" fmla="*/ 1 h 1369"/>
                <a:gd name="T86" fmla="*/ 1 w 939"/>
                <a:gd name="T87" fmla="*/ 1 h 1369"/>
                <a:gd name="T88" fmla="*/ 1 w 939"/>
                <a:gd name="T89" fmla="*/ 1 h 1369"/>
                <a:gd name="T90" fmla="*/ 1 w 939"/>
                <a:gd name="T91" fmla="*/ 1 h 1369"/>
                <a:gd name="T92" fmla="*/ 1 w 939"/>
                <a:gd name="T93" fmla="*/ 1 h 1369"/>
                <a:gd name="T94" fmla="*/ 1 w 939"/>
                <a:gd name="T95" fmla="*/ 1 h 1369"/>
                <a:gd name="T96" fmla="*/ 1 w 939"/>
                <a:gd name="T97" fmla="*/ 1 h 1369"/>
                <a:gd name="T98" fmla="*/ 1 w 939"/>
                <a:gd name="T99" fmla="*/ 1 h 1369"/>
                <a:gd name="T100" fmla="*/ 1 w 939"/>
                <a:gd name="T101" fmla="*/ 1 h 1369"/>
                <a:gd name="T102" fmla="*/ 1 w 939"/>
                <a:gd name="T103" fmla="*/ 1 h 1369"/>
                <a:gd name="T104" fmla="*/ 1 w 939"/>
                <a:gd name="T105" fmla="*/ 1 h 1369"/>
                <a:gd name="T106" fmla="*/ 1 w 939"/>
                <a:gd name="T107" fmla="*/ 1 h 1369"/>
                <a:gd name="T108" fmla="*/ 1 w 939"/>
                <a:gd name="T109" fmla="*/ 1 h 1369"/>
                <a:gd name="T110" fmla="*/ 1 w 939"/>
                <a:gd name="T111" fmla="*/ 1 h 1369"/>
                <a:gd name="T112" fmla="*/ 1 w 939"/>
                <a:gd name="T113" fmla="*/ 1 h 13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9"/>
                <a:gd name="T172" fmla="*/ 0 h 1369"/>
                <a:gd name="T173" fmla="*/ 939 w 939"/>
                <a:gd name="T174" fmla="*/ 1369 h 136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9" h="1369">
                  <a:moveTo>
                    <a:pt x="557" y="114"/>
                  </a:moveTo>
                  <a:lnTo>
                    <a:pt x="557" y="93"/>
                  </a:lnTo>
                  <a:lnTo>
                    <a:pt x="556" y="73"/>
                  </a:lnTo>
                  <a:lnTo>
                    <a:pt x="551" y="54"/>
                  </a:lnTo>
                  <a:lnTo>
                    <a:pt x="544" y="36"/>
                  </a:lnTo>
                  <a:lnTo>
                    <a:pt x="534" y="22"/>
                  </a:lnTo>
                  <a:lnTo>
                    <a:pt x="518" y="10"/>
                  </a:lnTo>
                  <a:lnTo>
                    <a:pt x="497" y="3"/>
                  </a:lnTo>
                  <a:lnTo>
                    <a:pt x="469" y="0"/>
                  </a:lnTo>
                  <a:lnTo>
                    <a:pt x="440" y="3"/>
                  </a:lnTo>
                  <a:lnTo>
                    <a:pt x="417" y="8"/>
                  </a:lnTo>
                  <a:lnTo>
                    <a:pt x="399" y="20"/>
                  </a:lnTo>
                  <a:lnTo>
                    <a:pt x="385" y="33"/>
                  </a:lnTo>
                  <a:lnTo>
                    <a:pt x="374" y="48"/>
                  </a:lnTo>
                  <a:lnTo>
                    <a:pt x="368" y="65"/>
                  </a:lnTo>
                  <a:lnTo>
                    <a:pt x="366" y="82"/>
                  </a:lnTo>
                  <a:lnTo>
                    <a:pt x="366" y="99"/>
                  </a:lnTo>
                  <a:lnTo>
                    <a:pt x="352" y="106"/>
                  </a:lnTo>
                  <a:lnTo>
                    <a:pt x="351" y="134"/>
                  </a:lnTo>
                  <a:lnTo>
                    <a:pt x="355" y="162"/>
                  </a:lnTo>
                  <a:lnTo>
                    <a:pt x="366" y="174"/>
                  </a:lnTo>
                  <a:lnTo>
                    <a:pt x="370" y="185"/>
                  </a:lnTo>
                  <a:lnTo>
                    <a:pt x="376" y="197"/>
                  </a:lnTo>
                  <a:lnTo>
                    <a:pt x="380" y="206"/>
                  </a:lnTo>
                  <a:lnTo>
                    <a:pt x="386" y="213"/>
                  </a:lnTo>
                  <a:lnTo>
                    <a:pt x="376" y="216"/>
                  </a:lnTo>
                  <a:lnTo>
                    <a:pt x="366" y="219"/>
                  </a:lnTo>
                  <a:lnTo>
                    <a:pt x="363" y="228"/>
                  </a:lnTo>
                  <a:lnTo>
                    <a:pt x="368" y="247"/>
                  </a:lnTo>
                  <a:lnTo>
                    <a:pt x="358" y="248"/>
                  </a:lnTo>
                  <a:lnTo>
                    <a:pt x="347" y="251"/>
                  </a:lnTo>
                  <a:lnTo>
                    <a:pt x="333" y="253"/>
                  </a:lnTo>
                  <a:lnTo>
                    <a:pt x="320" y="255"/>
                  </a:lnTo>
                  <a:lnTo>
                    <a:pt x="307" y="258"/>
                  </a:lnTo>
                  <a:lnTo>
                    <a:pt x="295" y="264"/>
                  </a:lnTo>
                  <a:lnTo>
                    <a:pt x="284" y="270"/>
                  </a:lnTo>
                  <a:lnTo>
                    <a:pt x="276" y="279"/>
                  </a:lnTo>
                  <a:lnTo>
                    <a:pt x="268" y="292"/>
                  </a:lnTo>
                  <a:lnTo>
                    <a:pt x="253" y="312"/>
                  </a:lnTo>
                  <a:lnTo>
                    <a:pt x="235" y="334"/>
                  </a:lnTo>
                  <a:lnTo>
                    <a:pt x="216" y="359"/>
                  </a:lnTo>
                  <a:lnTo>
                    <a:pt x="199" y="384"/>
                  </a:lnTo>
                  <a:lnTo>
                    <a:pt x="183" y="406"/>
                  </a:lnTo>
                  <a:lnTo>
                    <a:pt x="172" y="425"/>
                  </a:lnTo>
                  <a:lnTo>
                    <a:pt x="168" y="437"/>
                  </a:lnTo>
                  <a:lnTo>
                    <a:pt x="159" y="447"/>
                  </a:lnTo>
                  <a:lnTo>
                    <a:pt x="146" y="463"/>
                  </a:lnTo>
                  <a:lnTo>
                    <a:pt x="130" y="483"/>
                  </a:lnTo>
                  <a:lnTo>
                    <a:pt x="112" y="507"/>
                  </a:lnTo>
                  <a:lnTo>
                    <a:pt x="95" y="530"/>
                  </a:lnTo>
                  <a:lnTo>
                    <a:pt x="82" y="552"/>
                  </a:lnTo>
                  <a:lnTo>
                    <a:pt x="70" y="571"/>
                  </a:lnTo>
                  <a:lnTo>
                    <a:pt x="64" y="586"/>
                  </a:lnTo>
                  <a:lnTo>
                    <a:pt x="66" y="596"/>
                  </a:lnTo>
                  <a:lnTo>
                    <a:pt x="64" y="605"/>
                  </a:lnTo>
                  <a:lnTo>
                    <a:pt x="57" y="611"/>
                  </a:lnTo>
                  <a:lnTo>
                    <a:pt x="47" y="615"/>
                  </a:lnTo>
                  <a:lnTo>
                    <a:pt x="38" y="618"/>
                  </a:lnTo>
                  <a:lnTo>
                    <a:pt x="29" y="624"/>
                  </a:lnTo>
                  <a:lnTo>
                    <a:pt x="17" y="631"/>
                  </a:lnTo>
                  <a:lnTo>
                    <a:pt x="9" y="641"/>
                  </a:lnTo>
                  <a:lnTo>
                    <a:pt x="1" y="655"/>
                  </a:lnTo>
                  <a:lnTo>
                    <a:pt x="0" y="668"/>
                  </a:lnTo>
                  <a:lnTo>
                    <a:pt x="3" y="681"/>
                  </a:lnTo>
                  <a:lnTo>
                    <a:pt x="13" y="695"/>
                  </a:lnTo>
                  <a:lnTo>
                    <a:pt x="26" y="707"/>
                  </a:lnTo>
                  <a:lnTo>
                    <a:pt x="38" y="713"/>
                  </a:lnTo>
                  <a:lnTo>
                    <a:pt x="47" y="714"/>
                  </a:lnTo>
                  <a:lnTo>
                    <a:pt x="54" y="713"/>
                  </a:lnTo>
                  <a:lnTo>
                    <a:pt x="60" y="710"/>
                  </a:lnTo>
                  <a:lnTo>
                    <a:pt x="64" y="709"/>
                  </a:lnTo>
                  <a:lnTo>
                    <a:pt x="67" y="707"/>
                  </a:lnTo>
                  <a:lnTo>
                    <a:pt x="69" y="710"/>
                  </a:lnTo>
                  <a:lnTo>
                    <a:pt x="73" y="717"/>
                  </a:lnTo>
                  <a:lnTo>
                    <a:pt x="79" y="719"/>
                  </a:lnTo>
                  <a:lnTo>
                    <a:pt x="85" y="716"/>
                  </a:lnTo>
                  <a:lnTo>
                    <a:pt x="92" y="707"/>
                  </a:lnTo>
                  <a:lnTo>
                    <a:pt x="98" y="694"/>
                  </a:lnTo>
                  <a:lnTo>
                    <a:pt x="102" y="682"/>
                  </a:lnTo>
                  <a:lnTo>
                    <a:pt x="105" y="672"/>
                  </a:lnTo>
                  <a:lnTo>
                    <a:pt x="107" y="663"/>
                  </a:lnTo>
                  <a:lnTo>
                    <a:pt x="112" y="663"/>
                  </a:lnTo>
                  <a:lnTo>
                    <a:pt x="124" y="656"/>
                  </a:lnTo>
                  <a:lnTo>
                    <a:pt x="139" y="643"/>
                  </a:lnTo>
                  <a:lnTo>
                    <a:pt x="153" y="628"/>
                  </a:lnTo>
                  <a:lnTo>
                    <a:pt x="170" y="611"/>
                  </a:lnTo>
                  <a:lnTo>
                    <a:pt x="184" y="595"/>
                  </a:lnTo>
                  <a:lnTo>
                    <a:pt x="196" y="580"/>
                  </a:lnTo>
                  <a:lnTo>
                    <a:pt x="203" y="571"/>
                  </a:lnTo>
                  <a:lnTo>
                    <a:pt x="209" y="562"/>
                  </a:lnTo>
                  <a:lnTo>
                    <a:pt x="218" y="552"/>
                  </a:lnTo>
                  <a:lnTo>
                    <a:pt x="227" y="539"/>
                  </a:lnTo>
                  <a:lnTo>
                    <a:pt x="238" y="524"/>
                  </a:lnTo>
                  <a:lnTo>
                    <a:pt x="249" y="508"/>
                  </a:lnTo>
                  <a:lnTo>
                    <a:pt x="259" y="492"/>
                  </a:lnTo>
                  <a:lnTo>
                    <a:pt x="268" y="476"/>
                  </a:lnTo>
                  <a:lnTo>
                    <a:pt x="275" y="460"/>
                  </a:lnTo>
                  <a:lnTo>
                    <a:pt x="268" y="511"/>
                  </a:lnTo>
                  <a:lnTo>
                    <a:pt x="257" y="587"/>
                  </a:lnTo>
                  <a:lnTo>
                    <a:pt x="253" y="663"/>
                  </a:lnTo>
                  <a:lnTo>
                    <a:pt x="265" y="707"/>
                  </a:lnTo>
                  <a:lnTo>
                    <a:pt x="263" y="739"/>
                  </a:lnTo>
                  <a:lnTo>
                    <a:pt x="265" y="782"/>
                  </a:lnTo>
                  <a:lnTo>
                    <a:pt x="268" y="823"/>
                  </a:lnTo>
                  <a:lnTo>
                    <a:pt x="276" y="849"/>
                  </a:lnTo>
                  <a:lnTo>
                    <a:pt x="272" y="925"/>
                  </a:lnTo>
                  <a:lnTo>
                    <a:pt x="268" y="1058"/>
                  </a:lnTo>
                  <a:lnTo>
                    <a:pt x="266" y="1191"/>
                  </a:lnTo>
                  <a:lnTo>
                    <a:pt x="270" y="1263"/>
                  </a:lnTo>
                  <a:lnTo>
                    <a:pt x="279" y="1268"/>
                  </a:lnTo>
                  <a:lnTo>
                    <a:pt x="287" y="1273"/>
                  </a:lnTo>
                  <a:lnTo>
                    <a:pt x="292" y="1276"/>
                  </a:lnTo>
                  <a:lnTo>
                    <a:pt x="295" y="1276"/>
                  </a:lnTo>
                  <a:lnTo>
                    <a:pt x="289" y="1280"/>
                  </a:lnTo>
                  <a:lnTo>
                    <a:pt x="282" y="1284"/>
                  </a:lnTo>
                  <a:lnTo>
                    <a:pt x="273" y="1290"/>
                  </a:lnTo>
                  <a:lnTo>
                    <a:pt x="266" y="1295"/>
                  </a:lnTo>
                  <a:lnTo>
                    <a:pt x="257" y="1301"/>
                  </a:lnTo>
                  <a:lnTo>
                    <a:pt x="249" y="1305"/>
                  </a:lnTo>
                  <a:lnTo>
                    <a:pt x="241" y="1308"/>
                  </a:lnTo>
                  <a:lnTo>
                    <a:pt x="234" y="1309"/>
                  </a:lnTo>
                  <a:lnTo>
                    <a:pt x="221" y="1317"/>
                  </a:lnTo>
                  <a:lnTo>
                    <a:pt x="212" y="1330"/>
                  </a:lnTo>
                  <a:lnTo>
                    <a:pt x="212" y="1344"/>
                  </a:lnTo>
                  <a:lnTo>
                    <a:pt x="228" y="1356"/>
                  </a:lnTo>
                  <a:lnTo>
                    <a:pt x="241" y="1360"/>
                  </a:lnTo>
                  <a:lnTo>
                    <a:pt x="257" y="1362"/>
                  </a:lnTo>
                  <a:lnTo>
                    <a:pt x="272" y="1360"/>
                  </a:lnTo>
                  <a:lnTo>
                    <a:pt x="287" y="1359"/>
                  </a:lnTo>
                  <a:lnTo>
                    <a:pt x="301" y="1356"/>
                  </a:lnTo>
                  <a:lnTo>
                    <a:pt x="314" y="1353"/>
                  </a:lnTo>
                  <a:lnTo>
                    <a:pt x="325" y="1350"/>
                  </a:lnTo>
                  <a:lnTo>
                    <a:pt x="332" y="1347"/>
                  </a:lnTo>
                  <a:lnTo>
                    <a:pt x="339" y="1344"/>
                  </a:lnTo>
                  <a:lnTo>
                    <a:pt x="347" y="1341"/>
                  </a:lnTo>
                  <a:lnTo>
                    <a:pt x="355" y="1339"/>
                  </a:lnTo>
                  <a:lnTo>
                    <a:pt x="364" y="1336"/>
                  </a:lnTo>
                  <a:lnTo>
                    <a:pt x="373" y="1334"/>
                  </a:lnTo>
                  <a:lnTo>
                    <a:pt x="382" y="1333"/>
                  </a:lnTo>
                  <a:lnTo>
                    <a:pt x="389" y="1333"/>
                  </a:lnTo>
                  <a:lnTo>
                    <a:pt x="395" y="1334"/>
                  </a:lnTo>
                  <a:lnTo>
                    <a:pt x="407" y="1333"/>
                  </a:lnTo>
                  <a:lnTo>
                    <a:pt x="415" y="1320"/>
                  </a:lnTo>
                  <a:lnTo>
                    <a:pt x="418" y="1298"/>
                  </a:lnTo>
                  <a:lnTo>
                    <a:pt x="411" y="1270"/>
                  </a:lnTo>
                  <a:lnTo>
                    <a:pt x="418" y="1270"/>
                  </a:lnTo>
                  <a:lnTo>
                    <a:pt x="426" y="1267"/>
                  </a:lnTo>
                  <a:lnTo>
                    <a:pt x="428" y="1257"/>
                  </a:lnTo>
                  <a:lnTo>
                    <a:pt x="424" y="1238"/>
                  </a:lnTo>
                  <a:lnTo>
                    <a:pt x="418" y="1194"/>
                  </a:lnTo>
                  <a:lnTo>
                    <a:pt x="414" y="1124"/>
                  </a:lnTo>
                  <a:lnTo>
                    <a:pt x="411" y="1056"/>
                  </a:lnTo>
                  <a:lnTo>
                    <a:pt x="411" y="1018"/>
                  </a:lnTo>
                  <a:lnTo>
                    <a:pt x="415" y="988"/>
                  </a:lnTo>
                  <a:lnTo>
                    <a:pt x="427" y="940"/>
                  </a:lnTo>
                  <a:lnTo>
                    <a:pt x="439" y="890"/>
                  </a:lnTo>
                  <a:lnTo>
                    <a:pt x="445" y="856"/>
                  </a:lnTo>
                  <a:lnTo>
                    <a:pt x="450" y="875"/>
                  </a:lnTo>
                  <a:lnTo>
                    <a:pt x="458" y="896"/>
                  </a:lnTo>
                  <a:lnTo>
                    <a:pt x="467" y="921"/>
                  </a:lnTo>
                  <a:lnTo>
                    <a:pt x="475" y="944"/>
                  </a:lnTo>
                  <a:lnTo>
                    <a:pt x="484" y="969"/>
                  </a:lnTo>
                  <a:lnTo>
                    <a:pt x="491" y="994"/>
                  </a:lnTo>
                  <a:lnTo>
                    <a:pt x="496" y="1014"/>
                  </a:lnTo>
                  <a:lnTo>
                    <a:pt x="499" y="1033"/>
                  </a:lnTo>
                  <a:lnTo>
                    <a:pt x="497" y="1083"/>
                  </a:lnTo>
                  <a:lnTo>
                    <a:pt x="491" y="1151"/>
                  </a:lnTo>
                  <a:lnTo>
                    <a:pt x="484" y="1219"/>
                  </a:lnTo>
                  <a:lnTo>
                    <a:pt x="483" y="1265"/>
                  </a:lnTo>
                  <a:lnTo>
                    <a:pt x="488" y="1268"/>
                  </a:lnTo>
                  <a:lnTo>
                    <a:pt x="494" y="1271"/>
                  </a:lnTo>
                  <a:lnTo>
                    <a:pt x="499" y="1273"/>
                  </a:lnTo>
                  <a:lnTo>
                    <a:pt x="500" y="1273"/>
                  </a:lnTo>
                  <a:lnTo>
                    <a:pt x="497" y="1286"/>
                  </a:lnTo>
                  <a:lnTo>
                    <a:pt x="496" y="1302"/>
                  </a:lnTo>
                  <a:lnTo>
                    <a:pt x="497" y="1318"/>
                  </a:lnTo>
                  <a:lnTo>
                    <a:pt x="500" y="1333"/>
                  </a:lnTo>
                  <a:lnTo>
                    <a:pt x="507" y="1347"/>
                  </a:lnTo>
                  <a:lnTo>
                    <a:pt x="521" y="1359"/>
                  </a:lnTo>
                  <a:lnTo>
                    <a:pt x="540" y="1366"/>
                  </a:lnTo>
                  <a:lnTo>
                    <a:pt x="566" y="1369"/>
                  </a:lnTo>
                  <a:lnTo>
                    <a:pt x="592" y="1368"/>
                  </a:lnTo>
                  <a:lnTo>
                    <a:pt x="611" y="1362"/>
                  </a:lnTo>
                  <a:lnTo>
                    <a:pt x="623" y="1353"/>
                  </a:lnTo>
                  <a:lnTo>
                    <a:pt x="629" y="1343"/>
                  </a:lnTo>
                  <a:lnTo>
                    <a:pt x="630" y="1333"/>
                  </a:lnTo>
                  <a:lnTo>
                    <a:pt x="630" y="1322"/>
                  </a:lnTo>
                  <a:lnTo>
                    <a:pt x="627" y="1314"/>
                  </a:lnTo>
                  <a:lnTo>
                    <a:pt x="625" y="1308"/>
                  </a:lnTo>
                  <a:lnTo>
                    <a:pt x="619" y="1298"/>
                  </a:lnTo>
                  <a:lnTo>
                    <a:pt x="614" y="1289"/>
                  </a:lnTo>
                  <a:lnTo>
                    <a:pt x="610" y="1283"/>
                  </a:lnTo>
                  <a:lnTo>
                    <a:pt x="608" y="1280"/>
                  </a:lnTo>
                  <a:lnTo>
                    <a:pt x="617" y="1282"/>
                  </a:lnTo>
                  <a:lnTo>
                    <a:pt x="625" y="1280"/>
                  </a:lnTo>
                  <a:lnTo>
                    <a:pt x="629" y="1279"/>
                  </a:lnTo>
                  <a:lnTo>
                    <a:pt x="630" y="1277"/>
                  </a:lnTo>
                  <a:lnTo>
                    <a:pt x="630" y="1229"/>
                  </a:lnTo>
                  <a:lnTo>
                    <a:pt x="630" y="1149"/>
                  </a:lnTo>
                  <a:lnTo>
                    <a:pt x="630" y="1070"/>
                  </a:lnTo>
                  <a:lnTo>
                    <a:pt x="632" y="1023"/>
                  </a:lnTo>
                  <a:lnTo>
                    <a:pt x="632" y="983"/>
                  </a:lnTo>
                  <a:lnTo>
                    <a:pt x="627" y="921"/>
                  </a:lnTo>
                  <a:lnTo>
                    <a:pt x="623" y="859"/>
                  </a:lnTo>
                  <a:lnTo>
                    <a:pt x="622" y="824"/>
                  </a:lnTo>
                  <a:lnTo>
                    <a:pt x="623" y="796"/>
                  </a:lnTo>
                  <a:lnTo>
                    <a:pt x="625" y="755"/>
                  </a:lnTo>
                  <a:lnTo>
                    <a:pt x="623" y="714"/>
                  </a:lnTo>
                  <a:lnTo>
                    <a:pt x="619" y="690"/>
                  </a:lnTo>
                  <a:lnTo>
                    <a:pt x="626" y="662"/>
                  </a:lnTo>
                  <a:lnTo>
                    <a:pt x="632" y="605"/>
                  </a:lnTo>
                  <a:lnTo>
                    <a:pt x="633" y="529"/>
                  </a:lnTo>
                  <a:lnTo>
                    <a:pt x="626" y="445"/>
                  </a:lnTo>
                  <a:lnTo>
                    <a:pt x="636" y="457"/>
                  </a:lnTo>
                  <a:lnTo>
                    <a:pt x="649" y="472"/>
                  </a:lnTo>
                  <a:lnTo>
                    <a:pt x="664" y="488"/>
                  </a:lnTo>
                  <a:lnTo>
                    <a:pt x="682" y="504"/>
                  </a:lnTo>
                  <a:lnTo>
                    <a:pt x="698" y="520"/>
                  </a:lnTo>
                  <a:lnTo>
                    <a:pt x="712" y="535"/>
                  </a:lnTo>
                  <a:lnTo>
                    <a:pt x="725" y="546"/>
                  </a:lnTo>
                  <a:lnTo>
                    <a:pt x="736" y="554"/>
                  </a:lnTo>
                  <a:lnTo>
                    <a:pt x="744" y="565"/>
                  </a:lnTo>
                  <a:lnTo>
                    <a:pt x="756" y="581"/>
                  </a:lnTo>
                  <a:lnTo>
                    <a:pt x="771" y="599"/>
                  </a:lnTo>
                  <a:lnTo>
                    <a:pt x="785" y="619"/>
                  </a:lnTo>
                  <a:lnTo>
                    <a:pt x="800" y="638"/>
                  </a:lnTo>
                  <a:lnTo>
                    <a:pt x="813" y="655"/>
                  </a:lnTo>
                  <a:lnTo>
                    <a:pt x="825" y="666"/>
                  </a:lnTo>
                  <a:lnTo>
                    <a:pt x="831" y="671"/>
                  </a:lnTo>
                  <a:lnTo>
                    <a:pt x="838" y="684"/>
                  </a:lnTo>
                  <a:lnTo>
                    <a:pt x="848" y="698"/>
                  </a:lnTo>
                  <a:lnTo>
                    <a:pt x="857" y="710"/>
                  </a:lnTo>
                  <a:lnTo>
                    <a:pt x="864" y="717"/>
                  </a:lnTo>
                  <a:lnTo>
                    <a:pt x="872" y="714"/>
                  </a:lnTo>
                  <a:lnTo>
                    <a:pt x="879" y="713"/>
                  </a:lnTo>
                  <a:lnTo>
                    <a:pt x="885" y="713"/>
                  </a:lnTo>
                  <a:lnTo>
                    <a:pt x="892" y="714"/>
                  </a:lnTo>
                  <a:lnTo>
                    <a:pt x="897" y="716"/>
                  </a:lnTo>
                  <a:lnTo>
                    <a:pt x="904" y="716"/>
                  </a:lnTo>
                  <a:lnTo>
                    <a:pt x="911" y="713"/>
                  </a:lnTo>
                  <a:lnTo>
                    <a:pt x="920" y="709"/>
                  </a:lnTo>
                  <a:lnTo>
                    <a:pt x="927" y="701"/>
                  </a:lnTo>
                  <a:lnTo>
                    <a:pt x="933" y="691"/>
                  </a:lnTo>
                  <a:lnTo>
                    <a:pt x="938" y="678"/>
                  </a:lnTo>
                  <a:lnTo>
                    <a:pt x="939" y="660"/>
                  </a:lnTo>
                  <a:lnTo>
                    <a:pt x="938" y="646"/>
                  </a:lnTo>
                  <a:lnTo>
                    <a:pt x="932" y="636"/>
                  </a:lnTo>
                  <a:lnTo>
                    <a:pt x="924" y="630"/>
                  </a:lnTo>
                  <a:lnTo>
                    <a:pt x="916" y="627"/>
                  </a:lnTo>
                  <a:lnTo>
                    <a:pt x="907" y="624"/>
                  </a:lnTo>
                  <a:lnTo>
                    <a:pt x="897" y="621"/>
                  </a:lnTo>
                  <a:lnTo>
                    <a:pt x="886" y="617"/>
                  </a:lnTo>
                  <a:lnTo>
                    <a:pt x="879" y="608"/>
                  </a:lnTo>
                  <a:lnTo>
                    <a:pt x="872" y="596"/>
                  </a:lnTo>
                  <a:lnTo>
                    <a:pt x="862" y="577"/>
                  </a:lnTo>
                  <a:lnTo>
                    <a:pt x="848" y="555"/>
                  </a:lnTo>
                  <a:lnTo>
                    <a:pt x="834" y="530"/>
                  </a:lnTo>
                  <a:lnTo>
                    <a:pt x="819" y="505"/>
                  </a:lnTo>
                  <a:lnTo>
                    <a:pt x="804" y="482"/>
                  </a:lnTo>
                  <a:lnTo>
                    <a:pt x="793" y="464"/>
                  </a:lnTo>
                  <a:lnTo>
                    <a:pt x="784" y="453"/>
                  </a:lnTo>
                  <a:lnTo>
                    <a:pt x="775" y="440"/>
                  </a:lnTo>
                  <a:lnTo>
                    <a:pt x="762" y="421"/>
                  </a:lnTo>
                  <a:lnTo>
                    <a:pt x="746" y="397"/>
                  </a:lnTo>
                  <a:lnTo>
                    <a:pt x="727" y="374"/>
                  </a:lnTo>
                  <a:lnTo>
                    <a:pt x="709" y="349"/>
                  </a:lnTo>
                  <a:lnTo>
                    <a:pt x="692" y="327"/>
                  </a:lnTo>
                  <a:lnTo>
                    <a:pt x="677" y="310"/>
                  </a:lnTo>
                  <a:lnTo>
                    <a:pt x="668" y="296"/>
                  </a:lnTo>
                  <a:lnTo>
                    <a:pt x="660" y="288"/>
                  </a:lnTo>
                  <a:lnTo>
                    <a:pt x="646" y="279"/>
                  </a:lnTo>
                  <a:lnTo>
                    <a:pt x="632" y="273"/>
                  </a:lnTo>
                  <a:lnTo>
                    <a:pt x="616" y="267"/>
                  </a:lnTo>
                  <a:lnTo>
                    <a:pt x="598" y="263"/>
                  </a:lnTo>
                  <a:lnTo>
                    <a:pt x="581" y="260"/>
                  </a:lnTo>
                  <a:lnTo>
                    <a:pt x="566" y="258"/>
                  </a:lnTo>
                  <a:lnTo>
                    <a:pt x="553" y="260"/>
                  </a:lnTo>
                  <a:lnTo>
                    <a:pt x="557" y="248"/>
                  </a:lnTo>
                  <a:lnTo>
                    <a:pt x="560" y="239"/>
                  </a:lnTo>
                  <a:lnTo>
                    <a:pt x="556" y="232"/>
                  </a:lnTo>
                  <a:lnTo>
                    <a:pt x="537" y="225"/>
                  </a:lnTo>
                  <a:lnTo>
                    <a:pt x="544" y="216"/>
                  </a:lnTo>
                  <a:lnTo>
                    <a:pt x="548" y="204"/>
                  </a:lnTo>
                  <a:lnTo>
                    <a:pt x="551" y="194"/>
                  </a:lnTo>
                  <a:lnTo>
                    <a:pt x="553" y="185"/>
                  </a:lnTo>
                  <a:lnTo>
                    <a:pt x="566" y="177"/>
                  </a:lnTo>
                  <a:lnTo>
                    <a:pt x="575" y="147"/>
                  </a:lnTo>
                  <a:lnTo>
                    <a:pt x="573" y="120"/>
                  </a:lnTo>
                  <a:lnTo>
                    <a:pt x="557" y="11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0" name="Freeform 28"/>
            <p:cNvSpPr>
              <a:spLocks/>
            </p:cNvSpPr>
            <p:nvPr/>
          </p:nvSpPr>
          <p:spPr bwMode="auto">
            <a:xfrm>
              <a:off x="4867" y="2553"/>
              <a:ext cx="259" cy="379"/>
            </a:xfrm>
            <a:custGeom>
              <a:avLst/>
              <a:gdLst>
                <a:gd name="T0" fmla="*/ 0 w 519"/>
                <a:gd name="T1" fmla="*/ 0 h 759"/>
                <a:gd name="T2" fmla="*/ 0 w 519"/>
                <a:gd name="T3" fmla="*/ 0 h 759"/>
                <a:gd name="T4" fmla="*/ 0 w 519"/>
                <a:gd name="T5" fmla="*/ 0 h 759"/>
                <a:gd name="T6" fmla="*/ 0 w 519"/>
                <a:gd name="T7" fmla="*/ 0 h 759"/>
                <a:gd name="T8" fmla="*/ 0 w 519"/>
                <a:gd name="T9" fmla="*/ 0 h 759"/>
                <a:gd name="T10" fmla="*/ 0 w 519"/>
                <a:gd name="T11" fmla="*/ 0 h 759"/>
                <a:gd name="T12" fmla="*/ 0 w 519"/>
                <a:gd name="T13" fmla="*/ 0 h 759"/>
                <a:gd name="T14" fmla="*/ 0 w 519"/>
                <a:gd name="T15" fmla="*/ 0 h 759"/>
                <a:gd name="T16" fmla="*/ 0 w 519"/>
                <a:gd name="T17" fmla="*/ 0 h 759"/>
                <a:gd name="T18" fmla="*/ 0 w 519"/>
                <a:gd name="T19" fmla="*/ 0 h 759"/>
                <a:gd name="T20" fmla="*/ 0 w 519"/>
                <a:gd name="T21" fmla="*/ 0 h 759"/>
                <a:gd name="T22" fmla="*/ 0 w 519"/>
                <a:gd name="T23" fmla="*/ 0 h 759"/>
                <a:gd name="T24" fmla="*/ 0 w 519"/>
                <a:gd name="T25" fmla="*/ 0 h 759"/>
                <a:gd name="T26" fmla="*/ 0 w 519"/>
                <a:gd name="T27" fmla="*/ 0 h 759"/>
                <a:gd name="T28" fmla="*/ 0 w 519"/>
                <a:gd name="T29" fmla="*/ 0 h 759"/>
                <a:gd name="T30" fmla="*/ 0 w 519"/>
                <a:gd name="T31" fmla="*/ 0 h 759"/>
                <a:gd name="T32" fmla="*/ 0 w 519"/>
                <a:gd name="T33" fmla="*/ 0 h 759"/>
                <a:gd name="T34" fmla="*/ 0 w 519"/>
                <a:gd name="T35" fmla="*/ 0 h 759"/>
                <a:gd name="T36" fmla="*/ 0 w 519"/>
                <a:gd name="T37" fmla="*/ 0 h 759"/>
                <a:gd name="T38" fmla="*/ 0 w 519"/>
                <a:gd name="T39" fmla="*/ 0 h 759"/>
                <a:gd name="T40" fmla="*/ 0 w 519"/>
                <a:gd name="T41" fmla="*/ 0 h 759"/>
                <a:gd name="T42" fmla="*/ 0 w 519"/>
                <a:gd name="T43" fmla="*/ 0 h 759"/>
                <a:gd name="T44" fmla="*/ 0 w 519"/>
                <a:gd name="T45" fmla="*/ 0 h 759"/>
                <a:gd name="T46" fmla="*/ 0 w 519"/>
                <a:gd name="T47" fmla="*/ 0 h 759"/>
                <a:gd name="T48" fmla="*/ 0 w 519"/>
                <a:gd name="T49" fmla="*/ 0 h 759"/>
                <a:gd name="T50" fmla="*/ 0 w 519"/>
                <a:gd name="T51" fmla="*/ 0 h 759"/>
                <a:gd name="T52" fmla="*/ 0 w 519"/>
                <a:gd name="T53" fmla="*/ 0 h 759"/>
                <a:gd name="T54" fmla="*/ 0 w 519"/>
                <a:gd name="T55" fmla="*/ 0 h 759"/>
                <a:gd name="T56" fmla="*/ 0 w 519"/>
                <a:gd name="T57" fmla="*/ 0 h 759"/>
                <a:gd name="T58" fmla="*/ 0 w 519"/>
                <a:gd name="T59" fmla="*/ 0 h 759"/>
                <a:gd name="T60" fmla="*/ 0 w 519"/>
                <a:gd name="T61" fmla="*/ 0 h 759"/>
                <a:gd name="T62" fmla="*/ 0 w 519"/>
                <a:gd name="T63" fmla="*/ 0 h 759"/>
                <a:gd name="T64" fmla="*/ 0 w 519"/>
                <a:gd name="T65" fmla="*/ 0 h 759"/>
                <a:gd name="T66" fmla="*/ 0 w 519"/>
                <a:gd name="T67" fmla="*/ 0 h 759"/>
                <a:gd name="T68" fmla="*/ 0 w 519"/>
                <a:gd name="T69" fmla="*/ 0 h 759"/>
                <a:gd name="T70" fmla="*/ 0 w 519"/>
                <a:gd name="T71" fmla="*/ 0 h 759"/>
                <a:gd name="T72" fmla="*/ 0 w 519"/>
                <a:gd name="T73" fmla="*/ 0 h 759"/>
                <a:gd name="T74" fmla="*/ 0 w 519"/>
                <a:gd name="T75" fmla="*/ 0 h 759"/>
                <a:gd name="T76" fmla="*/ 0 w 519"/>
                <a:gd name="T77" fmla="*/ 0 h 759"/>
                <a:gd name="T78" fmla="*/ 0 w 519"/>
                <a:gd name="T79" fmla="*/ 0 h 759"/>
                <a:gd name="T80" fmla="*/ 0 w 519"/>
                <a:gd name="T81" fmla="*/ 0 h 759"/>
                <a:gd name="T82" fmla="*/ 0 w 519"/>
                <a:gd name="T83" fmla="*/ 0 h 759"/>
                <a:gd name="T84" fmla="*/ 0 w 519"/>
                <a:gd name="T85" fmla="*/ 0 h 759"/>
                <a:gd name="T86" fmla="*/ 0 w 519"/>
                <a:gd name="T87" fmla="*/ 0 h 759"/>
                <a:gd name="T88" fmla="*/ 0 w 519"/>
                <a:gd name="T89" fmla="*/ 0 h 759"/>
                <a:gd name="T90" fmla="*/ 0 w 519"/>
                <a:gd name="T91" fmla="*/ 0 h 759"/>
                <a:gd name="T92" fmla="*/ 0 w 519"/>
                <a:gd name="T93" fmla="*/ 0 h 759"/>
                <a:gd name="T94" fmla="*/ 0 w 519"/>
                <a:gd name="T95" fmla="*/ 0 h 759"/>
                <a:gd name="T96" fmla="*/ 0 w 519"/>
                <a:gd name="T97" fmla="*/ 0 h 759"/>
                <a:gd name="T98" fmla="*/ 0 w 519"/>
                <a:gd name="T99" fmla="*/ 0 h 759"/>
                <a:gd name="T100" fmla="*/ 0 w 519"/>
                <a:gd name="T101" fmla="*/ 0 h 759"/>
                <a:gd name="T102" fmla="*/ 0 w 519"/>
                <a:gd name="T103" fmla="*/ 0 h 759"/>
                <a:gd name="T104" fmla="*/ 0 w 519"/>
                <a:gd name="T105" fmla="*/ 0 h 759"/>
                <a:gd name="T106" fmla="*/ 0 w 519"/>
                <a:gd name="T107" fmla="*/ 0 h 759"/>
                <a:gd name="T108" fmla="*/ 0 w 519"/>
                <a:gd name="T109" fmla="*/ 0 h 759"/>
                <a:gd name="T110" fmla="*/ 0 w 519"/>
                <a:gd name="T111" fmla="*/ 0 h 75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19"/>
                <a:gd name="T169" fmla="*/ 0 h 759"/>
                <a:gd name="T170" fmla="*/ 519 w 519"/>
                <a:gd name="T171" fmla="*/ 759 h 75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19" h="759">
                  <a:moveTo>
                    <a:pt x="460" y="265"/>
                  </a:moveTo>
                  <a:lnTo>
                    <a:pt x="474" y="263"/>
                  </a:lnTo>
                  <a:lnTo>
                    <a:pt x="487" y="256"/>
                  </a:lnTo>
                  <a:lnTo>
                    <a:pt x="497" y="239"/>
                  </a:lnTo>
                  <a:lnTo>
                    <a:pt x="503" y="208"/>
                  </a:lnTo>
                  <a:lnTo>
                    <a:pt x="504" y="163"/>
                  </a:lnTo>
                  <a:lnTo>
                    <a:pt x="501" y="133"/>
                  </a:lnTo>
                  <a:lnTo>
                    <a:pt x="497" y="116"/>
                  </a:lnTo>
                  <a:lnTo>
                    <a:pt x="494" y="106"/>
                  </a:lnTo>
                  <a:lnTo>
                    <a:pt x="498" y="100"/>
                  </a:lnTo>
                  <a:lnTo>
                    <a:pt x="504" y="92"/>
                  </a:lnTo>
                  <a:lnTo>
                    <a:pt x="510" y="85"/>
                  </a:lnTo>
                  <a:lnTo>
                    <a:pt x="516" y="76"/>
                  </a:lnTo>
                  <a:lnTo>
                    <a:pt x="519" y="68"/>
                  </a:lnTo>
                  <a:lnTo>
                    <a:pt x="519" y="59"/>
                  </a:lnTo>
                  <a:lnTo>
                    <a:pt x="515" y="50"/>
                  </a:lnTo>
                  <a:lnTo>
                    <a:pt x="506" y="41"/>
                  </a:lnTo>
                  <a:lnTo>
                    <a:pt x="494" y="34"/>
                  </a:lnTo>
                  <a:lnTo>
                    <a:pt x="485" y="30"/>
                  </a:lnTo>
                  <a:lnTo>
                    <a:pt x="475" y="27"/>
                  </a:lnTo>
                  <a:lnTo>
                    <a:pt x="468" y="27"/>
                  </a:lnTo>
                  <a:lnTo>
                    <a:pt x="462" y="30"/>
                  </a:lnTo>
                  <a:lnTo>
                    <a:pt x="458" y="33"/>
                  </a:lnTo>
                  <a:lnTo>
                    <a:pt x="455" y="38"/>
                  </a:lnTo>
                  <a:lnTo>
                    <a:pt x="455" y="44"/>
                  </a:lnTo>
                  <a:lnTo>
                    <a:pt x="455" y="56"/>
                  </a:lnTo>
                  <a:lnTo>
                    <a:pt x="455" y="68"/>
                  </a:lnTo>
                  <a:lnTo>
                    <a:pt x="453" y="81"/>
                  </a:lnTo>
                  <a:lnTo>
                    <a:pt x="455" y="94"/>
                  </a:lnTo>
                  <a:lnTo>
                    <a:pt x="458" y="101"/>
                  </a:lnTo>
                  <a:lnTo>
                    <a:pt x="459" y="111"/>
                  </a:lnTo>
                  <a:lnTo>
                    <a:pt x="458" y="123"/>
                  </a:lnTo>
                  <a:lnTo>
                    <a:pt x="453" y="142"/>
                  </a:lnTo>
                  <a:lnTo>
                    <a:pt x="449" y="158"/>
                  </a:lnTo>
                  <a:lnTo>
                    <a:pt x="446" y="179"/>
                  </a:lnTo>
                  <a:lnTo>
                    <a:pt x="444" y="196"/>
                  </a:lnTo>
                  <a:lnTo>
                    <a:pt x="446" y="211"/>
                  </a:lnTo>
                  <a:lnTo>
                    <a:pt x="441" y="206"/>
                  </a:lnTo>
                  <a:lnTo>
                    <a:pt x="433" y="205"/>
                  </a:lnTo>
                  <a:lnTo>
                    <a:pt x="422" y="204"/>
                  </a:lnTo>
                  <a:lnTo>
                    <a:pt x="408" y="202"/>
                  </a:lnTo>
                  <a:lnTo>
                    <a:pt x="393" y="202"/>
                  </a:lnTo>
                  <a:lnTo>
                    <a:pt x="379" y="204"/>
                  </a:lnTo>
                  <a:lnTo>
                    <a:pt x="365" y="205"/>
                  </a:lnTo>
                  <a:lnTo>
                    <a:pt x="352" y="208"/>
                  </a:lnTo>
                  <a:lnTo>
                    <a:pt x="364" y="180"/>
                  </a:lnTo>
                  <a:lnTo>
                    <a:pt x="370" y="142"/>
                  </a:lnTo>
                  <a:lnTo>
                    <a:pt x="365" y="101"/>
                  </a:lnTo>
                  <a:lnTo>
                    <a:pt x="345" y="62"/>
                  </a:lnTo>
                  <a:lnTo>
                    <a:pt x="330" y="44"/>
                  </a:lnTo>
                  <a:lnTo>
                    <a:pt x="317" y="30"/>
                  </a:lnTo>
                  <a:lnTo>
                    <a:pt x="304" y="16"/>
                  </a:lnTo>
                  <a:lnTo>
                    <a:pt x="291" y="6"/>
                  </a:lnTo>
                  <a:lnTo>
                    <a:pt x="279" y="0"/>
                  </a:lnTo>
                  <a:lnTo>
                    <a:pt x="264" y="0"/>
                  </a:lnTo>
                  <a:lnTo>
                    <a:pt x="251" y="6"/>
                  </a:lnTo>
                  <a:lnTo>
                    <a:pt x="235" y="19"/>
                  </a:lnTo>
                  <a:lnTo>
                    <a:pt x="229" y="15"/>
                  </a:lnTo>
                  <a:lnTo>
                    <a:pt x="222" y="12"/>
                  </a:lnTo>
                  <a:lnTo>
                    <a:pt x="215" y="12"/>
                  </a:lnTo>
                  <a:lnTo>
                    <a:pt x="207" y="15"/>
                  </a:lnTo>
                  <a:lnTo>
                    <a:pt x="200" y="21"/>
                  </a:lnTo>
                  <a:lnTo>
                    <a:pt x="194" y="30"/>
                  </a:lnTo>
                  <a:lnTo>
                    <a:pt x="190" y="44"/>
                  </a:lnTo>
                  <a:lnTo>
                    <a:pt x="187" y="62"/>
                  </a:lnTo>
                  <a:lnTo>
                    <a:pt x="184" y="82"/>
                  </a:lnTo>
                  <a:lnTo>
                    <a:pt x="180" y="104"/>
                  </a:lnTo>
                  <a:lnTo>
                    <a:pt x="174" y="123"/>
                  </a:lnTo>
                  <a:lnTo>
                    <a:pt x="168" y="142"/>
                  </a:lnTo>
                  <a:lnTo>
                    <a:pt x="165" y="161"/>
                  </a:lnTo>
                  <a:lnTo>
                    <a:pt x="165" y="179"/>
                  </a:lnTo>
                  <a:lnTo>
                    <a:pt x="169" y="195"/>
                  </a:lnTo>
                  <a:lnTo>
                    <a:pt x="180" y="211"/>
                  </a:lnTo>
                  <a:lnTo>
                    <a:pt x="166" y="208"/>
                  </a:lnTo>
                  <a:lnTo>
                    <a:pt x="152" y="206"/>
                  </a:lnTo>
                  <a:lnTo>
                    <a:pt x="137" y="206"/>
                  </a:lnTo>
                  <a:lnTo>
                    <a:pt x="121" y="208"/>
                  </a:lnTo>
                  <a:lnTo>
                    <a:pt x="106" y="211"/>
                  </a:lnTo>
                  <a:lnTo>
                    <a:pt x="95" y="212"/>
                  </a:lnTo>
                  <a:lnTo>
                    <a:pt x="87" y="215"/>
                  </a:lnTo>
                  <a:lnTo>
                    <a:pt x="84" y="215"/>
                  </a:lnTo>
                  <a:lnTo>
                    <a:pt x="80" y="189"/>
                  </a:lnTo>
                  <a:lnTo>
                    <a:pt x="74" y="157"/>
                  </a:lnTo>
                  <a:lnTo>
                    <a:pt x="67" y="126"/>
                  </a:lnTo>
                  <a:lnTo>
                    <a:pt x="60" y="104"/>
                  </a:lnTo>
                  <a:lnTo>
                    <a:pt x="61" y="91"/>
                  </a:lnTo>
                  <a:lnTo>
                    <a:pt x="64" y="79"/>
                  </a:lnTo>
                  <a:lnTo>
                    <a:pt x="65" y="66"/>
                  </a:lnTo>
                  <a:lnTo>
                    <a:pt x="67" y="54"/>
                  </a:lnTo>
                  <a:lnTo>
                    <a:pt x="64" y="44"/>
                  </a:lnTo>
                  <a:lnTo>
                    <a:pt x="58" y="35"/>
                  </a:lnTo>
                  <a:lnTo>
                    <a:pt x="46" y="31"/>
                  </a:lnTo>
                  <a:lnTo>
                    <a:pt x="29" y="30"/>
                  </a:lnTo>
                  <a:lnTo>
                    <a:pt x="8" y="34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0" y="62"/>
                  </a:lnTo>
                  <a:lnTo>
                    <a:pt x="3" y="73"/>
                  </a:lnTo>
                  <a:lnTo>
                    <a:pt x="13" y="87"/>
                  </a:lnTo>
                  <a:lnTo>
                    <a:pt x="23" y="98"/>
                  </a:lnTo>
                  <a:lnTo>
                    <a:pt x="26" y="109"/>
                  </a:lnTo>
                  <a:lnTo>
                    <a:pt x="24" y="133"/>
                  </a:lnTo>
                  <a:lnTo>
                    <a:pt x="26" y="179"/>
                  </a:lnTo>
                  <a:lnTo>
                    <a:pt x="35" y="228"/>
                  </a:lnTo>
                  <a:lnTo>
                    <a:pt x="55" y="259"/>
                  </a:lnTo>
                  <a:lnTo>
                    <a:pt x="68" y="265"/>
                  </a:lnTo>
                  <a:lnTo>
                    <a:pt x="77" y="266"/>
                  </a:lnTo>
                  <a:lnTo>
                    <a:pt x="83" y="266"/>
                  </a:lnTo>
                  <a:lnTo>
                    <a:pt x="84" y="266"/>
                  </a:lnTo>
                  <a:lnTo>
                    <a:pt x="84" y="272"/>
                  </a:lnTo>
                  <a:lnTo>
                    <a:pt x="86" y="280"/>
                  </a:lnTo>
                  <a:lnTo>
                    <a:pt x="86" y="285"/>
                  </a:lnTo>
                  <a:lnTo>
                    <a:pt x="86" y="288"/>
                  </a:lnTo>
                  <a:lnTo>
                    <a:pt x="93" y="288"/>
                  </a:lnTo>
                  <a:lnTo>
                    <a:pt x="103" y="290"/>
                  </a:lnTo>
                  <a:lnTo>
                    <a:pt x="118" y="290"/>
                  </a:lnTo>
                  <a:lnTo>
                    <a:pt x="134" y="290"/>
                  </a:lnTo>
                  <a:lnTo>
                    <a:pt x="150" y="288"/>
                  </a:lnTo>
                  <a:lnTo>
                    <a:pt x="166" y="287"/>
                  </a:lnTo>
                  <a:lnTo>
                    <a:pt x="178" y="284"/>
                  </a:lnTo>
                  <a:lnTo>
                    <a:pt x="187" y="280"/>
                  </a:lnTo>
                  <a:lnTo>
                    <a:pt x="181" y="328"/>
                  </a:lnTo>
                  <a:lnTo>
                    <a:pt x="172" y="414"/>
                  </a:lnTo>
                  <a:lnTo>
                    <a:pt x="163" y="505"/>
                  </a:lnTo>
                  <a:lnTo>
                    <a:pt x="161" y="567"/>
                  </a:lnTo>
                  <a:lnTo>
                    <a:pt x="166" y="569"/>
                  </a:lnTo>
                  <a:lnTo>
                    <a:pt x="174" y="569"/>
                  </a:lnTo>
                  <a:lnTo>
                    <a:pt x="182" y="569"/>
                  </a:lnTo>
                  <a:lnTo>
                    <a:pt x="191" y="569"/>
                  </a:lnTo>
                  <a:lnTo>
                    <a:pt x="200" y="569"/>
                  </a:lnTo>
                  <a:lnTo>
                    <a:pt x="207" y="567"/>
                  </a:lnTo>
                  <a:lnTo>
                    <a:pt x="212" y="567"/>
                  </a:lnTo>
                  <a:lnTo>
                    <a:pt x="213" y="567"/>
                  </a:lnTo>
                  <a:lnTo>
                    <a:pt x="225" y="603"/>
                  </a:lnTo>
                  <a:lnTo>
                    <a:pt x="235" y="646"/>
                  </a:lnTo>
                  <a:lnTo>
                    <a:pt x="242" y="686"/>
                  </a:lnTo>
                  <a:lnTo>
                    <a:pt x="245" y="708"/>
                  </a:lnTo>
                  <a:lnTo>
                    <a:pt x="240" y="711"/>
                  </a:lnTo>
                  <a:lnTo>
                    <a:pt x="232" y="714"/>
                  </a:lnTo>
                  <a:lnTo>
                    <a:pt x="222" y="718"/>
                  </a:lnTo>
                  <a:lnTo>
                    <a:pt x="213" y="722"/>
                  </a:lnTo>
                  <a:lnTo>
                    <a:pt x="203" y="725"/>
                  </a:lnTo>
                  <a:lnTo>
                    <a:pt x="193" y="728"/>
                  </a:lnTo>
                  <a:lnTo>
                    <a:pt x="185" y="731"/>
                  </a:lnTo>
                  <a:lnTo>
                    <a:pt x="180" y="733"/>
                  </a:lnTo>
                  <a:lnTo>
                    <a:pt x="172" y="737"/>
                  </a:lnTo>
                  <a:lnTo>
                    <a:pt x="171" y="746"/>
                  </a:lnTo>
                  <a:lnTo>
                    <a:pt x="175" y="755"/>
                  </a:lnTo>
                  <a:lnTo>
                    <a:pt x="187" y="759"/>
                  </a:lnTo>
                  <a:lnTo>
                    <a:pt x="199" y="759"/>
                  </a:lnTo>
                  <a:lnTo>
                    <a:pt x="215" y="759"/>
                  </a:lnTo>
                  <a:lnTo>
                    <a:pt x="232" y="757"/>
                  </a:lnTo>
                  <a:lnTo>
                    <a:pt x="253" y="757"/>
                  </a:lnTo>
                  <a:lnTo>
                    <a:pt x="270" y="757"/>
                  </a:lnTo>
                  <a:lnTo>
                    <a:pt x="286" y="756"/>
                  </a:lnTo>
                  <a:lnTo>
                    <a:pt x="297" y="756"/>
                  </a:lnTo>
                  <a:lnTo>
                    <a:pt x="301" y="756"/>
                  </a:lnTo>
                  <a:lnTo>
                    <a:pt x="297" y="727"/>
                  </a:lnTo>
                  <a:lnTo>
                    <a:pt x="288" y="690"/>
                  </a:lnTo>
                  <a:lnTo>
                    <a:pt x="279" y="642"/>
                  </a:lnTo>
                  <a:lnTo>
                    <a:pt x="272" y="573"/>
                  </a:lnTo>
                  <a:lnTo>
                    <a:pt x="283" y="572"/>
                  </a:lnTo>
                  <a:lnTo>
                    <a:pt x="292" y="572"/>
                  </a:lnTo>
                  <a:lnTo>
                    <a:pt x="301" y="570"/>
                  </a:lnTo>
                  <a:lnTo>
                    <a:pt x="307" y="570"/>
                  </a:lnTo>
                  <a:lnTo>
                    <a:pt x="313" y="570"/>
                  </a:lnTo>
                  <a:lnTo>
                    <a:pt x="316" y="570"/>
                  </a:lnTo>
                  <a:lnTo>
                    <a:pt x="319" y="570"/>
                  </a:lnTo>
                  <a:lnTo>
                    <a:pt x="329" y="578"/>
                  </a:lnTo>
                  <a:lnTo>
                    <a:pt x="326" y="645"/>
                  </a:lnTo>
                  <a:lnTo>
                    <a:pt x="323" y="693"/>
                  </a:lnTo>
                  <a:lnTo>
                    <a:pt x="320" y="727"/>
                  </a:lnTo>
                  <a:lnTo>
                    <a:pt x="319" y="756"/>
                  </a:lnTo>
                  <a:lnTo>
                    <a:pt x="323" y="756"/>
                  </a:lnTo>
                  <a:lnTo>
                    <a:pt x="333" y="756"/>
                  </a:lnTo>
                  <a:lnTo>
                    <a:pt x="349" y="757"/>
                  </a:lnTo>
                  <a:lnTo>
                    <a:pt x="367" y="757"/>
                  </a:lnTo>
                  <a:lnTo>
                    <a:pt x="387" y="757"/>
                  </a:lnTo>
                  <a:lnTo>
                    <a:pt x="405" y="759"/>
                  </a:lnTo>
                  <a:lnTo>
                    <a:pt x="421" y="759"/>
                  </a:lnTo>
                  <a:lnTo>
                    <a:pt x="433" y="759"/>
                  </a:lnTo>
                  <a:lnTo>
                    <a:pt x="444" y="755"/>
                  </a:lnTo>
                  <a:lnTo>
                    <a:pt x="450" y="746"/>
                  </a:lnTo>
                  <a:lnTo>
                    <a:pt x="447" y="737"/>
                  </a:lnTo>
                  <a:lnTo>
                    <a:pt x="440" y="733"/>
                  </a:lnTo>
                  <a:lnTo>
                    <a:pt x="434" y="731"/>
                  </a:lnTo>
                  <a:lnTo>
                    <a:pt x="427" y="728"/>
                  </a:lnTo>
                  <a:lnTo>
                    <a:pt x="418" y="725"/>
                  </a:lnTo>
                  <a:lnTo>
                    <a:pt x="408" y="722"/>
                  </a:lnTo>
                  <a:lnTo>
                    <a:pt x="398" y="718"/>
                  </a:lnTo>
                  <a:lnTo>
                    <a:pt x="389" y="714"/>
                  </a:lnTo>
                  <a:lnTo>
                    <a:pt x="380" y="711"/>
                  </a:lnTo>
                  <a:lnTo>
                    <a:pt x="374" y="708"/>
                  </a:lnTo>
                  <a:lnTo>
                    <a:pt x="374" y="686"/>
                  </a:lnTo>
                  <a:lnTo>
                    <a:pt x="376" y="646"/>
                  </a:lnTo>
                  <a:lnTo>
                    <a:pt x="379" y="603"/>
                  </a:lnTo>
                  <a:lnTo>
                    <a:pt x="387" y="567"/>
                  </a:lnTo>
                  <a:lnTo>
                    <a:pt x="396" y="569"/>
                  </a:lnTo>
                  <a:lnTo>
                    <a:pt x="406" y="569"/>
                  </a:lnTo>
                  <a:lnTo>
                    <a:pt x="417" y="569"/>
                  </a:lnTo>
                  <a:lnTo>
                    <a:pt x="425" y="569"/>
                  </a:lnTo>
                  <a:lnTo>
                    <a:pt x="434" y="569"/>
                  </a:lnTo>
                  <a:lnTo>
                    <a:pt x="441" y="567"/>
                  </a:lnTo>
                  <a:lnTo>
                    <a:pt x="446" y="567"/>
                  </a:lnTo>
                  <a:lnTo>
                    <a:pt x="447" y="567"/>
                  </a:lnTo>
                  <a:lnTo>
                    <a:pt x="441" y="547"/>
                  </a:lnTo>
                  <a:lnTo>
                    <a:pt x="433" y="513"/>
                  </a:lnTo>
                  <a:lnTo>
                    <a:pt x="421" y="471"/>
                  </a:lnTo>
                  <a:lnTo>
                    <a:pt x="408" y="424"/>
                  </a:lnTo>
                  <a:lnTo>
                    <a:pt x="395" y="377"/>
                  </a:lnTo>
                  <a:lnTo>
                    <a:pt x="381" y="335"/>
                  </a:lnTo>
                  <a:lnTo>
                    <a:pt x="371" y="301"/>
                  </a:lnTo>
                  <a:lnTo>
                    <a:pt x="361" y="280"/>
                  </a:lnTo>
                  <a:lnTo>
                    <a:pt x="371" y="282"/>
                  </a:lnTo>
                  <a:lnTo>
                    <a:pt x="384" y="285"/>
                  </a:lnTo>
                  <a:lnTo>
                    <a:pt x="400" y="287"/>
                  </a:lnTo>
                  <a:lnTo>
                    <a:pt x="418" y="290"/>
                  </a:lnTo>
                  <a:lnTo>
                    <a:pt x="434" y="291"/>
                  </a:lnTo>
                  <a:lnTo>
                    <a:pt x="447" y="291"/>
                  </a:lnTo>
                  <a:lnTo>
                    <a:pt x="458" y="293"/>
                  </a:lnTo>
                  <a:lnTo>
                    <a:pt x="460" y="293"/>
                  </a:lnTo>
                  <a:lnTo>
                    <a:pt x="460" y="288"/>
                  </a:lnTo>
                  <a:lnTo>
                    <a:pt x="460" y="281"/>
                  </a:lnTo>
                  <a:lnTo>
                    <a:pt x="460" y="271"/>
                  </a:lnTo>
                  <a:lnTo>
                    <a:pt x="460" y="26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62" name="Text Box 29"/>
          <p:cNvSpPr txBox="1">
            <a:spLocks noChangeArrowheads="1"/>
          </p:cNvSpPr>
          <p:nvPr/>
        </p:nvSpPr>
        <p:spPr bwMode="auto">
          <a:xfrm>
            <a:off x="3981450" y="5372100"/>
            <a:ext cx="2514600" cy="646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Радиоактивни елементи</a:t>
            </a:r>
          </a:p>
        </p:txBody>
      </p:sp>
      <p:sp>
        <p:nvSpPr>
          <p:cNvPr id="10263" name="Text Box 30"/>
          <p:cNvSpPr txBox="1">
            <a:spLocks noChangeArrowheads="1"/>
          </p:cNvSpPr>
          <p:nvPr/>
        </p:nvSpPr>
        <p:spPr bwMode="auto">
          <a:xfrm>
            <a:off x="7245350" y="3619500"/>
            <a:ext cx="1728788" cy="2170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Индустријска примена</a:t>
            </a:r>
          </a:p>
          <a:p>
            <a:pPr eaLnBrk="0" hangingPunct="0"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Медицинска примена</a:t>
            </a:r>
          </a:p>
          <a:p>
            <a:pPr eaLnBrk="0" hangingPunct="0"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Електране</a:t>
            </a:r>
          </a:p>
          <a:p>
            <a:pPr eaLnBrk="0" hangingPunct="0"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Војна примена</a:t>
            </a:r>
          </a:p>
        </p:txBody>
      </p:sp>
      <p:sp>
        <p:nvSpPr>
          <p:cNvPr id="10264" name="Text Box 31"/>
          <p:cNvSpPr txBox="1">
            <a:spLocks noChangeArrowheads="1"/>
          </p:cNvSpPr>
          <p:nvPr/>
        </p:nvSpPr>
        <p:spPr bwMode="auto">
          <a:xfrm>
            <a:off x="4876800" y="3733800"/>
            <a:ext cx="106680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У нама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3337" name="Rectangle 3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RS" dirty="0" smtClean="0"/>
              <a:t>Откуд</a:t>
            </a:r>
            <a:r>
              <a:rPr lang="sr-Latn-CS" dirty="0" smtClean="0"/>
              <a:t> </a:t>
            </a:r>
            <a:r>
              <a:rPr lang="sr-Cyrl-RS" dirty="0" smtClean="0"/>
              <a:t>радијација</a:t>
            </a:r>
            <a:r>
              <a:rPr lang="en-US" dirty="0" smtClean="0"/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19252" y="1232299"/>
            <a:ext cx="8560676" cy="429348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sr-Cyrl-RS" sz="2100" b="1" dirty="0">
                <a:solidFill>
                  <a:schemeClr val="tx1"/>
                </a:solidFill>
              </a:rPr>
              <a:t>Нуклид</a:t>
            </a:r>
            <a:r>
              <a:rPr lang="sr-Latn-CS" sz="2100" b="1" dirty="0">
                <a:solidFill>
                  <a:schemeClr val="tx1"/>
                </a:solidFill>
              </a:rPr>
              <a:t> </a:t>
            </a:r>
            <a:r>
              <a:rPr lang="en-US" sz="2100" dirty="0">
                <a:solidFill>
                  <a:schemeClr val="tx1"/>
                </a:solidFill>
              </a:rPr>
              <a:t>– </a:t>
            </a:r>
            <a:r>
              <a:rPr lang="sr-Cyrl-RS" sz="2100" dirty="0">
                <a:solidFill>
                  <a:schemeClr val="tx1"/>
                </a:solidFill>
              </a:rPr>
              <a:t>Атомско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језгро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са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егзактним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саставом</a:t>
            </a:r>
            <a:r>
              <a:rPr lang="sr-Latn-CS" sz="2100" dirty="0">
                <a:solidFill>
                  <a:schemeClr val="tx1"/>
                </a:solidFill>
              </a:rPr>
              <a:t>, </a:t>
            </a:r>
            <a:r>
              <a:rPr lang="sr-Cyrl-RS" sz="2100" dirty="0">
                <a:solidFill>
                  <a:schemeClr val="tx1"/>
                </a:solidFill>
              </a:rPr>
              <a:t>односно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масеним</a:t>
            </a:r>
            <a:r>
              <a:rPr lang="sr-Latn-CS" sz="2100" dirty="0">
                <a:solidFill>
                  <a:schemeClr val="tx1"/>
                </a:solidFill>
              </a:rPr>
              <a:t> (</a:t>
            </a:r>
            <a:r>
              <a:rPr lang="sr-Cyrl-RS" sz="2100" dirty="0">
                <a:solidFill>
                  <a:schemeClr val="tx1"/>
                </a:solidFill>
              </a:rPr>
              <a:t>А</a:t>
            </a:r>
            <a:r>
              <a:rPr lang="sr-Latn-CS" sz="2100" dirty="0">
                <a:solidFill>
                  <a:schemeClr val="tx1"/>
                </a:solidFill>
              </a:rPr>
              <a:t>) </a:t>
            </a:r>
            <a:r>
              <a:rPr lang="sr-Cyrl-RS" sz="2100" dirty="0">
                <a:solidFill>
                  <a:schemeClr val="tx1"/>
                </a:solidFill>
              </a:rPr>
              <a:t>и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атомским</a:t>
            </a:r>
            <a:r>
              <a:rPr lang="sr-Latn-CS" sz="2100" dirty="0">
                <a:solidFill>
                  <a:schemeClr val="tx1"/>
                </a:solidFill>
              </a:rPr>
              <a:t> (</a:t>
            </a:r>
            <a:r>
              <a:rPr lang="en-US" sz="2100" dirty="0">
                <a:solidFill>
                  <a:schemeClr val="tx1"/>
                </a:solidFill>
              </a:rPr>
              <a:t>Z</a:t>
            </a:r>
            <a:r>
              <a:rPr lang="sr-Latn-CS" sz="2100" dirty="0">
                <a:solidFill>
                  <a:schemeClr val="tx1"/>
                </a:solidFill>
              </a:rPr>
              <a:t>) </a:t>
            </a:r>
            <a:r>
              <a:rPr lang="sr-Cyrl-RS" sz="2100" dirty="0">
                <a:solidFill>
                  <a:schemeClr val="tx1"/>
                </a:solidFill>
              </a:rPr>
              <a:t>бројем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</a:p>
          <a:p>
            <a:pPr eaLnBrk="0" hangingPunct="0">
              <a:defRPr/>
            </a:pPr>
            <a:endParaRPr lang="en-US" sz="2100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100" dirty="0">
                <a:solidFill>
                  <a:schemeClr val="tx1"/>
                </a:solidFill>
              </a:rPr>
              <a:t>• </a:t>
            </a:r>
            <a:r>
              <a:rPr lang="sr-Cyrl-RS" sz="2100" b="1" dirty="0">
                <a:solidFill>
                  <a:schemeClr val="tx1"/>
                </a:solidFill>
              </a:rPr>
              <a:t>Радионуклид</a:t>
            </a:r>
            <a:r>
              <a:rPr lang="sr-Latn-CS" sz="2100" b="1" dirty="0">
                <a:solidFill>
                  <a:schemeClr val="tx1"/>
                </a:solidFill>
              </a:rPr>
              <a:t> </a:t>
            </a:r>
            <a:r>
              <a:rPr lang="en-US" sz="2100" dirty="0">
                <a:solidFill>
                  <a:schemeClr val="tx1"/>
                </a:solidFill>
              </a:rPr>
              <a:t>– </a:t>
            </a:r>
            <a:r>
              <a:rPr lang="sr-Cyrl-RS" sz="2100" dirty="0">
                <a:solidFill>
                  <a:schemeClr val="tx1"/>
                </a:solidFill>
              </a:rPr>
              <a:t>Нестабилни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односно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радиоактивни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нуклид</a:t>
            </a:r>
            <a:endParaRPr lang="sr-Latn-CS" sz="2100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endParaRPr lang="en-US" sz="2100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100" dirty="0">
                <a:solidFill>
                  <a:schemeClr val="tx1"/>
                </a:solidFill>
              </a:rPr>
              <a:t>• </a:t>
            </a:r>
            <a:r>
              <a:rPr lang="sr-Cyrl-RS" sz="2100" b="1" dirty="0">
                <a:solidFill>
                  <a:schemeClr val="tx1"/>
                </a:solidFill>
              </a:rPr>
              <a:t>Изотопи</a:t>
            </a:r>
            <a:r>
              <a:rPr lang="sr-Latn-CS" sz="2100" b="1" dirty="0">
                <a:solidFill>
                  <a:schemeClr val="tx1"/>
                </a:solidFill>
              </a:rPr>
              <a:t> </a:t>
            </a:r>
            <a:r>
              <a:rPr lang="en-US" sz="2100" dirty="0">
                <a:solidFill>
                  <a:schemeClr val="tx1"/>
                </a:solidFill>
              </a:rPr>
              <a:t>– </a:t>
            </a:r>
            <a:r>
              <a:rPr lang="sr-Cyrl-RS" sz="2100" dirty="0">
                <a:solidFill>
                  <a:schemeClr val="tx1"/>
                </a:solidFill>
              </a:rPr>
              <a:t>Нуклиди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са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истим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атомским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различитим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масеним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бројем</a:t>
            </a:r>
            <a:r>
              <a:rPr lang="sr-Latn-CS" sz="2100" dirty="0">
                <a:solidFill>
                  <a:schemeClr val="tx1"/>
                </a:solidFill>
              </a:rPr>
              <a:t> (</a:t>
            </a:r>
            <a:r>
              <a:rPr lang="sr-Cyrl-RS" sz="2100" dirty="0">
                <a:solidFill>
                  <a:schemeClr val="tx1"/>
                </a:solidFill>
              </a:rPr>
              <a:t>иста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хемијска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својства</a:t>
            </a:r>
            <a:r>
              <a:rPr lang="sr-Latn-CS" sz="2100" dirty="0">
                <a:solidFill>
                  <a:schemeClr val="tx1"/>
                </a:solidFill>
              </a:rPr>
              <a:t>)</a:t>
            </a:r>
          </a:p>
          <a:p>
            <a:pPr eaLnBrk="0" hangingPunct="0">
              <a:defRPr/>
            </a:pPr>
            <a:endParaRPr lang="sr-Latn-CS" sz="2100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100" dirty="0">
                <a:solidFill>
                  <a:schemeClr val="tx1"/>
                </a:solidFill>
              </a:rPr>
              <a:t>• </a:t>
            </a:r>
            <a:r>
              <a:rPr lang="sr-Cyrl-RS" sz="2100" b="1" dirty="0">
                <a:solidFill>
                  <a:schemeClr val="tx1"/>
                </a:solidFill>
              </a:rPr>
              <a:t>Изобари</a:t>
            </a:r>
            <a:r>
              <a:rPr lang="en-US" sz="2100" dirty="0">
                <a:solidFill>
                  <a:schemeClr val="tx1"/>
                </a:solidFill>
              </a:rPr>
              <a:t>– </a:t>
            </a:r>
            <a:r>
              <a:rPr lang="sr-Cyrl-RS" sz="2100" dirty="0">
                <a:solidFill>
                  <a:schemeClr val="tx1"/>
                </a:solidFill>
              </a:rPr>
              <a:t>Нуклиди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са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истим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масеним</a:t>
            </a:r>
            <a:r>
              <a:rPr lang="sr-Latn-CS" sz="2100" dirty="0">
                <a:solidFill>
                  <a:schemeClr val="tx1"/>
                </a:solidFill>
              </a:rPr>
              <a:t>  </a:t>
            </a:r>
            <a:r>
              <a:rPr lang="sr-Cyrl-RS" sz="2100" dirty="0">
                <a:solidFill>
                  <a:schemeClr val="tx1"/>
                </a:solidFill>
              </a:rPr>
              <a:t>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различитим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атомским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бројем</a:t>
            </a:r>
            <a:r>
              <a:rPr lang="sr-Latn-CS" sz="2100" dirty="0">
                <a:solidFill>
                  <a:schemeClr val="tx1"/>
                </a:solidFill>
              </a:rPr>
              <a:t> (</a:t>
            </a:r>
            <a:r>
              <a:rPr lang="sr-Cyrl-RS" sz="2100" dirty="0">
                <a:solidFill>
                  <a:schemeClr val="tx1"/>
                </a:solidFill>
              </a:rPr>
              <a:t>различита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хемијска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својства</a:t>
            </a:r>
            <a:r>
              <a:rPr lang="sr-Latn-CS" sz="2100" dirty="0">
                <a:solidFill>
                  <a:schemeClr val="tx1"/>
                </a:solidFill>
              </a:rPr>
              <a:t>)</a:t>
            </a:r>
          </a:p>
          <a:p>
            <a:pPr eaLnBrk="0" hangingPunct="0">
              <a:defRPr/>
            </a:pPr>
            <a:endParaRPr lang="en-US" sz="2100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100" dirty="0">
                <a:solidFill>
                  <a:schemeClr val="tx1"/>
                </a:solidFill>
              </a:rPr>
              <a:t>• </a:t>
            </a:r>
            <a:r>
              <a:rPr lang="sr-Cyrl-RS" sz="2100" b="1" dirty="0">
                <a:solidFill>
                  <a:schemeClr val="tx1"/>
                </a:solidFill>
              </a:rPr>
              <a:t>Изомери</a:t>
            </a:r>
            <a:r>
              <a:rPr lang="sr-Latn-CS" sz="2100" b="1" dirty="0">
                <a:solidFill>
                  <a:schemeClr val="tx1"/>
                </a:solidFill>
              </a:rPr>
              <a:t> </a:t>
            </a:r>
            <a:r>
              <a:rPr lang="en-US" sz="2100" dirty="0">
                <a:solidFill>
                  <a:schemeClr val="tx1"/>
                </a:solidFill>
              </a:rPr>
              <a:t>– </a:t>
            </a:r>
            <a:r>
              <a:rPr lang="sr-Cyrl-RS" sz="2100" dirty="0">
                <a:solidFill>
                  <a:schemeClr val="tx1"/>
                </a:solidFill>
              </a:rPr>
              <a:t>Нуклиди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који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имају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исти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број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протона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и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неутрона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али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имају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различита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енергетска</a:t>
            </a:r>
            <a:r>
              <a:rPr lang="sr-Latn-CS" sz="2100" dirty="0">
                <a:solidFill>
                  <a:schemeClr val="tx1"/>
                </a:solidFill>
              </a:rPr>
              <a:t> </a:t>
            </a:r>
            <a:r>
              <a:rPr lang="sr-Cyrl-RS" sz="2100" dirty="0">
                <a:solidFill>
                  <a:schemeClr val="tx1"/>
                </a:solidFill>
              </a:rPr>
              <a:t>стања</a:t>
            </a:r>
            <a:endParaRPr lang="en-US" sz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86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Periodic table of the eleme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39713"/>
            <a:ext cx="7921625" cy="661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7"/>
          <p:cNvSpPr>
            <a:spLocks noChangeArrowheads="1"/>
          </p:cNvSpPr>
          <p:nvPr/>
        </p:nvSpPr>
        <p:spPr bwMode="auto">
          <a:xfrm>
            <a:off x="3779838" y="2997200"/>
            <a:ext cx="431800" cy="360363"/>
          </a:xfrm>
          <a:prstGeom prst="rect">
            <a:avLst/>
          </a:prstGeom>
          <a:solidFill>
            <a:srgbClr val="FF0000">
              <a:alpha val="3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3779838" y="4508500"/>
            <a:ext cx="431800" cy="360363"/>
          </a:xfrm>
          <a:prstGeom prst="rect">
            <a:avLst/>
          </a:prstGeom>
          <a:solidFill>
            <a:srgbClr val="FF0000">
              <a:alpha val="3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15"/>
          <p:cNvSpPr>
            <a:spLocks noChangeArrowheads="1" noChangeShapeType="1" noTextEdit="1"/>
          </p:cNvSpPr>
          <p:nvPr/>
        </p:nvSpPr>
        <p:spPr bwMode="auto">
          <a:xfrm>
            <a:off x="1613298" y="2208610"/>
            <a:ext cx="5941219" cy="19657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Како се језгра ослобађају вишка енергије</a:t>
            </a:r>
          </a:p>
          <a:p>
            <a:pPr algn="ctr"/>
            <a:r>
              <a:rPr lang="ru-RU" sz="27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-Радиоактивни распади-</a:t>
            </a:r>
            <a:endParaRPr lang="en-US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77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itle 7"/>
          <p:cNvSpPr>
            <a:spLocks noGrp="1"/>
          </p:cNvSpPr>
          <p:nvPr>
            <p:ph type="title"/>
          </p:nvPr>
        </p:nvSpPr>
        <p:spPr>
          <a:xfrm>
            <a:off x="1485900" y="971551"/>
            <a:ext cx="6172200" cy="660797"/>
          </a:xfrm>
        </p:spPr>
        <p:txBody>
          <a:bodyPr/>
          <a:lstStyle/>
          <a:p>
            <a:pPr algn="ctr" eaLnBrk="1" hangingPunct="1"/>
            <a:r>
              <a:rPr lang="en-US" altLang="en-US" sz="27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Алфа распад</a:t>
            </a:r>
          </a:p>
        </p:txBody>
      </p:sp>
      <p:pic>
        <p:nvPicPr>
          <p:cNvPr id="3077" name="Picture 5" descr="alpha decay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0764" y="3835918"/>
            <a:ext cx="2800350" cy="1994297"/>
          </a:xfrm>
        </p:spPr>
      </p:pic>
      <p:pic>
        <p:nvPicPr>
          <p:cNvPr id="5125" name="Picture 30" descr="diagram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4900442" y="2650756"/>
            <a:ext cx="3120515" cy="1476944"/>
          </a:xfrm>
          <a:solidFill>
            <a:schemeClr val="accent2">
              <a:lumMod val="40000"/>
              <a:lumOff val="60000"/>
            </a:schemeClr>
          </a:solidFill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7" name="Picture 33" descr="modes2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/>
          <a:stretch>
            <a:fillRect/>
          </a:stretch>
        </p:blipFill>
        <p:spPr>
          <a:xfrm>
            <a:off x="4900443" y="4365727"/>
            <a:ext cx="3120515" cy="1464488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80" name="Rectangle 29"/>
          <p:cNvSpPr>
            <a:spLocks noChangeArrowheads="1"/>
          </p:cNvSpPr>
          <p:nvPr/>
        </p:nvSpPr>
        <p:spPr bwMode="auto">
          <a:xfrm>
            <a:off x="1143001" y="67258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graphicFrame>
        <p:nvGraphicFramePr>
          <p:cNvPr id="3074" name="Object 28"/>
          <p:cNvGraphicFramePr>
            <a:graphicFrameLocks noChangeAspect="1"/>
          </p:cNvGraphicFramePr>
          <p:nvPr>
            <p:extLst/>
          </p:nvPr>
        </p:nvGraphicFramePr>
        <p:xfrm>
          <a:off x="980764" y="2843022"/>
          <a:ext cx="2742010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6" name="Equation" r:id="rId6" imgW="901440" imgH="228600" progId="">
                  <p:embed/>
                </p:oleObj>
              </mc:Choice>
              <mc:Fallback>
                <p:oleObj name="Equation" r:id="rId6" imgW="90144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0764" y="2843022"/>
                        <a:ext cx="2742010" cy="695325"/>
                      </a:xfrm>
                      <a:prstGeom prst="rect">
                        <a:avLst/>
                      </a:prstGeom>
                      <a:solidFill>
                        <a:srgbClr val="FFFF00">
                          <a:alpha val="85001"/>
                        </a:srgbClr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1" name="WordArt 15"/>
          <p:cNvSpPr>
            <a:spLocks noChangeArrowheads="1" noChangeShapeType="1" noTextEdit="1"/>
          </p:cNvSpPr>
          <p:nvPr/>
        </p:nvSpPr>
        <p:spPr bwMode="auto">
          <a:xfrm>
            <a:off x="1564481" y="1344217"/>
            <a:ext cx="3892154" cy="3631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6965" y="1512481"/>
            <a:ext cx="82500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dirty="0"/>
              <a:t>Алфа распад је претварање једног атомског језгра у друго уз емитовање алфа честице. Језгро се трансформише (или "распада") на мање језгро </a:t>
            </a:r>
            <a:r>
              <a:rPr lang="sr-Cyrl-RS" dirty="0" err="1"/>
              <a:t>масеног</a:t>
            </a:r>
            <a:r>
              <a:rPr lang="sr-Cyrl-RS" dirty="0"/>
              <a:t> броја мањег за 4 и атомског броја мањег за 2 и на алфа-честицу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71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beta minus dec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458" y="3590215"/>
            <a:ext cx="3835003" cy="207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1143001" y="2969301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graphicFrame>
        <p:nvGraphicFramePr>
          <p:cNvPr id="4098" name="Object 6"/>
          <p:cNvGraphicFramePr>
            <a:graphicFrameLocks noChangeAspect="1"/>
          </p:cNvGraphicFramePr>
          <p:nvPr>
            <p:extLst/>
          </p:nvPr>
        </p:nvGraphicFramePr>
        <p:xfrm>
          <a:off x="618682" y="4718622"/>
          <a:ext cx="2755106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82" name="Equation" r:id="rId4" imgW="939600" imgH="253800" progId="">
                  <p:embed/>
                </p:oleObj>
              </mc:Choice>
              <mc:Fallback>
                <p:oleObj name="Equation" r:id="rId4" imgW="939600" imgH="2538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682" y="4718622"/>
                        <a:ext cx="2755106" cy="7477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8"/>
          <p:cNvGraphicFramePr>
            <a:graphicFrameLocks noGrp="1" noChangeAspect="1"/>
          </p:cNvGraphicFramePr>
          <p:nvPr>
            <p:ph sz="quarter" idx="1"/>
            <p:extLst/>
          </p:nvPr>
        </p:nvGraphicFramePr>
        <p:xfrm>
          <a:off x="673450" y="3729528"/>
          <a:ext cx="2700338" cy="648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83" name="Equation" r:id="rId6" imgW="1168200" imgH="228600" progId="">
                  <p:embed/>
                </p:oleObj>
              </mc:Choice>
              <mc:Fallback>
                <p:oleObj name="Equation" r:id="rId6" imgW="116820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450" y="3729528"/>
                        <a:ext cx="2700338" cy="64889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2667203" y="2903830"/>
            <a:ext cx="344645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700" b="1" dirty="0" err="1"/>
              <a:t>Бета</a:t>
            </a:r>
            <a:r>
              <a:rPr lang="en-US" altLang="en-US" sz="2700" b="1" dirty="0"/>
              <a:t> </a:t>
            </a:r>
            <a:r>
              <a:rPr lang="en-US" altLang="en-US" sz="2700" b="1" dirty="0" err="1"/>
              <a:t>минус</a:t>
            </a:r>
            <a:r>
              <a:rPr lang="en-US" altLang="en-US" sz="2700" b="1" dirty="0"/>
              <a:t> </a:t>
            </a:r>
            <a:r>
              <a:rPr lang="en-US" altLang="en-US" sz="2700" b="1" dirty="0" err="1"/>
              <a:t>распад</a:t>
            </a:r>
            <a:endParaRPr lang="en-US" altLang="en-US" sz="2700" b="1" dirty="0"/>
          </a:p>
        </p:txBody>
      </p:sp>
      <p:sp>
        <p:nvSpPr>
          <p:cNvPr id="2" name="Rectangle 1"/>
          <p:cNvSpPr/>
          <p:nvPr/>
        </p:nvSpPr>
        <p:spPr>
          <a:xfrm>
            <a:off x="618681" y="995532"/>
            <a:ext cx="8144302" cy="1799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Бета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распад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врста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радиоактивног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распада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атомских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језгара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изазвана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утицајем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слабе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нуклеарне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силе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којем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атомско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језгро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претвори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трансмутира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у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нови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хемијски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елемент</a:t>
            </a:r>
            <a:r>
              <a:rPr lang="sr-Cyrl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долази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промене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атомске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масе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већ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само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атомски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број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Latn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повећа</a:t>
            </a:r>
            <a:r>
              <a:rPr lang="sr-Latn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један</a:t>
            </a:r>
            <a:r>
              <a:rPr lang="sr-Cyrl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l-GR" sz="27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ᵦ</a:t>
            </a:r>
            <a:r>
              <a:rPr lang="sr-Cyrl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-)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или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смањи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један</a:t>
            </a:r>
            <a:r>
              <a:rPr lang="sr-Cyrl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l-GR" sz="27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ᵦ</a:t>
            </a:r>
            <a:r>
              <a:rPr lang="sr-Cyrl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+)</a:t>
            </a:r>
            <a:r>
              <a:rPr lang="sr-Latn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16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4" descr="beta plus decay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227" y="1738595"/>
            <a:ext cx="2988469" cy="1707356"/>
          </a:xfrm>
        </p:spPr>
      </p:pic>
      <p:pic>
        <p:nvPicPr>
          <p:cNvPr id="5127" name="Picture 14" descr="modes1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06723" y="1859755"/>
            <a:ext cx="2734758" cy="1460702"/>
          </a:xfrm>
        </p:spPr>
      </p:pic>
      <p:pic>
        <p:nvPicPr>
          <p:cNvPr id="5128" name="Picture 18" descr="modes2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4866" y="4514850"/>
            <a:ext cx="2757488" cy="1485900"/>
          </a:xfrm>
        </p:spPr>
      </p:pic>
      <p:sp>
        <p:nvSpPr>
          <p:cNvPr id="5129" name="Rectangle 7"/>
          <p:cNvSpPr>
            <a:spLocks noChangeArrowheads="1"/>
          </p:cNvSpPr>
          <p:nvPr/>
        </p:nvSpPr>
        <p:spPr bwMode="auto">
          <a:xfrm>
            <a:off x="1143001" y="2969301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>
            <p:extLst/>
          </p:nvPr>
        </p:nvGraphicFramePr>
        <p:xfrm>
          <a:off x="605891" y="4291014"/>
          <a:ext cx="2274094" cy="615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10" name="Equation" r:id="rId7" imgW="939600" imgH="253800" progId="">
                  <p:embed/>
                </p:oleObj>
              </mc:Choice>
              <mc:Fallback>
                <p:oleObj name="Equation" r:id="rId7" imgW="939600" imgH="2538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891" y="4291014"/>
                        <a:ext cx="2274094" cy="61555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8"/>
          <p:cNvGraphicFramePr>
            <a:graphicFrameLocks noChangeAspect="1"/>
          </p:cNvGraphicFramePr>
          <p:nvPr>
            <p:extLst/>
          </p:nvPr>
        </p:nvGraphicFramePr>
        <p:xfrm>
          <a:off x="748628" y="3659387"/>
          <a:ext cx="2277666" cy="448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11" name="Equation" r:id="rId9" imgW="1168200" imgH="228600" progId="">
                  <p:embed/>
                </p:oleObj>
              </mc:Choice>
              <mc:Fallback>
                <p:oleObj name="Equation" r:id="rId9" imgW="116820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28" y="3659387"/>
                        <a:ext cx="2277666" cy="44886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12"/>
          <p:cNvGraphicFramePr>
            <a:graphicFrameLocks noChangeAspect="1"/>
          </p:cNvGraphicFramePr>
          <p:nvPr>
            <p:extLst/>
          </p:nvPr>
        </p:nvGraphicFramePr>
        <p:xfrm>
          <a:off x="5721665" y="3588144"/>
          <a:ext cx="2755106" cy="497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12" name="Equation" r:id="rId11" imgW="1244520" imgH="228600" progId="">
                  <p:embed/>
                </p:oleObj>
              </mc:Choice>
              <mc:Fallback>
                <p:oleObj name="Equation" r:id="rId11" imgW="124452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1665" y="3588144"/>
                        <a:ext cx="2755106" cy="497681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0" name="WordArt 13"/>
          <p:cNvSpPr>
            <a:spLocks noChangeArrowheads="1" noChangeShapeType="1" noTextEdit="1"/>
          </p:cNvSpPr>
          <p:nvPr/>
        </p:nvSpPr>
        <p:spPr bwMode="auto">
          <a:xfrm>
            <a:off x="4636295" y="1135858"/>
            <a:ext cx="2870597" cy="2690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132" name="WordArt 15"/>
          <p:cNvSpPr>
            <a:spLocks noChangeArrowheads="1" noChangeShapeType="1" noTextEdit="1"/>
          </p:cNvSpPr>
          <p:nvPr/>
        </p:nvSpPr>
        <p:spPr bwMode="auto">
          <a:xfrm>
            <a:off x="1388269" y="1112045"/>
            <a:ext cx="2562225" cy="2845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graphicFrame>
        <p:nvGraphicFramePr>
          <p:cNvPr id="5125" name="Object 9"/>
          <p:cNvGraphicFramePr>
            <a:graphicFrameLocks noChangeAspect="1"/>
          </p:cNvGraphicFramePr>
          <p:nvPr>
            <p:extLst/>
          </p:nvPr>
        </p:nvGraphicFramePr>
        <p:xfrm>
          <a:off x="5611682" y="4373485"/>
          <a:ext cx="2753916" cy="670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13" name="Equation" r:id="rId13" imgW="939600" imgH="228600" progId="">
                  <p:embed/>
                </p:oleObj>
              </mc:Choice>
              <mc:Fallback>
                <p:oleObj name="Equation" r:id="rId13" imgW="93960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1682" y="4373485"/>
                        <a:ext cx="2753916" cy="67032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3" name="Rectangle 14"/>
          <p:cNvSpPr>
            <a:spLocks noChangeArrowheads="1"/>
          </p:cNvSpPr>
          <p:nvPr/>
        </p:nvSpPr>
        <p:spPr bwMode="auto">
          <a:xfrm>
            <a:off x="748628" y="1114129"/>
            <a:ext cx="319183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700" b="1" dirty="0" err="1"/>
              <a:t>Бета</a:t>
            </a:r>
            <a:r>
              <a:rPr lang="en-US" altLang="en-US" sz="2700" b="1" dirty="0"/>
              <a:t> </a:t>
            </a:r>
            <a:r>
              <a:rPr lang="en-US" altLang="en-US" sz="2700" b="1" dirty="0" err="1"/>
              <a:t>плус</a:t>
            </a:r>
            <a:r>
              <a:rPr lang="en-US" altLang="en-US" sz="2700" b="1" dirty="0"/>
              <a:t> </a:t>
            </a:r>
            <a:r>
              <a:rPr lang="en-US" altLang="en-US" sz="2700" b="1" dirty="0" err="1"/>
              <a:t>распад</a:t>
            </a:r>
            <a:endParaRPr lang="en-US" altLang="en-US" sz="2700" b="1" dirty="0"/>
          </a:p>
        </p:txBody>
      </p:sp>
      <p:sp>
        <p:nvSpPr>
          <p:cNvPr id="5134" name="Rectangle 15"/>
          <p:cNvSpPr>
            <a:spLocks noChangeArrowheads="1"/>
          </p:cNvSpPr>
          <p:nvPr/>
        </p:nvSpPr>
        <p:spPr bwMode="auto">
          <a:xfrm>
            <a:off x="5087097" y="1171873"/>
            <a:ext cx="359502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700" b="1" dirty="0" err="1"/>
              <a:t>Електронски</a:t>
            </a:r>
            <a:r>
              <a:rPr lang="en-US" altLang="en-US" sz="2700" b="1" dirty="0"/>
              <a:t> </a:t>
            </a:r>
            <a:r>
              <a:rPr lang="en-US" altLang="en-US" sz="2700" b="1" dirty="0" err="1"/>
              <a:t>захват</a:t>
            </a:r>
            <a:endParaRPr lang="en-US" altLang="en-US" sz="2700" b="1" dirty="0"/>
          </a:p>
        </p:txBody>
      </p:sp>
    </p:spTree>
    <p:extLst>
      <p:ext uri="{BB962C8B-B14F-4D97-AF65-F5344CB8AC3E}">
        <p14:creationId xmlns:p14="http://schemas.microsoft.com/office/powerpoint/2010/main" val="133277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gamma decay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2767" y="3799285"/>
            <a:ext cx="3239690" cy="1794272"/>
          </a:xfrm>
        </p:spPr>
      </p:pic>
      <p:pic>
        <p:nvPicPr>
          <p:cNvPr id="41988" name="Picture 25" descr="modes1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7279" y="3696891"/>
            <a:ext cx="3025378" cy="1999060"/>
          </a:xfrm>
        </p:spPr>
      </p:pic>
      <p:sp>
        <p:nvSpPr>
          <p:cNvPr id="41990" name="WordArt 15"/>
          <p:cNvSpPr>
            <a:spLocks noChangeArrowheads="1" noChangeShapeType="1" noTextEdit="1"/>
          </p:cNvSpPr>
          <p:nvPr/>
        </p:nvSpPr>
        <p:spPr bwMode="auto">
          <a:xfrm>
            <a:off x="1300164" y="1135857"/>
            <a:ext cx="3112294" cy="2452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1991" name="Rectangle 6"/>
          <p:cNvSpPr>
            <a:spLocks noChangeArrowheads="1"/>
          </p:cNvSpPr>
          <p:nvPr/>
        </p:nvSpPr>
        <p:spPr bwMode="auto">
          <a:xfrm>
            <a:off x="3442097" y="1070373"/>
            <a:ext cx="232518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700" b="1"/>
              <a:t>Гама распад</a:t>
            </a:r>
          </a:p>
        </p:txBody>
      </p:sp>
      <p:sp>
        <p:nvSpPr>
          <p:cNvPr id="4" name="Rectangle 3"/>
          <p:cNvSpPr/>
          <p:nvPr/>
        </p:nvSpPr>
        <p:spPr>
          <a:xfrm>
            <a:off x="549207" y="1620441"/>
            <a:ext cx="80658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Гама распад је једна врста деексцитације језгра</a:t>
            </a:r>
            <a:r>
              <a:rPr lang="sr-Latn-RS" dirty="0"/>
              <a:t>. </a:t>
            </a:r>
            <a:r>
              <a:rPr lang="ru-RU" dirty="0"/>
              <a:t>До емисије гама зрака долази када језгро прелази из побуђеног стања у основно стање или у неко побуђено стање ниже енергије него почетно. Кванти гама зрачења су фотони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55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1485900" y="971551"/>
            <a:ext cx="6172200" cy="611981"/>
          </a:xfrm>
        </p:spPr>
        <p:txBody>
          <a:bodyPr/>
          <a:lstStyle/>
          <a:p>
            <a:pPr algn="ctr" eaLnBrk="1" hangingPunct="1"/>
            <a:r>
              <a:rPr lang="en-US" altLang="en-US" sz="27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Изомерни</a:t>
            </a:r>
            <a:r>
              <a:rPr lang="sr-Latn-CS" altLang="en-US" sz="27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прелаз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8961" y="1771651"/>
            <a:ext cx="8331959" cy="3702844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100" dirty="0" err="1">
                <a:latin typeface="Calibri" panose="020F0502020204030204" pitchFamily="34" charset="0"/>
              </a:rPr>
              <a:t>Током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радиоактивног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распада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потомак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може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имати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ексцитирано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стање</a:t>
            </a:r>
            <a:endParaRPr lang="en-US" altLang="en-US" sz="21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100" dirty="0" err="1">
                <a:latin typeface="Calibri" panose="020F0502020204030204" pitchFamily="34" charset="0"/>
              </a:rPr>
              <a:t>Прелазак</a:t>
            </a:r>
            <a:r>
              <a:rPr lang="sr-Latn-CS" altLang="en-US" sz="2100" dirty="0"/>
              <a:t> </a:t>
            </a:r>
            <a:r>
              <a:rPr lang="en-US" altLang="en-US" sz="2100" dirty="0">
                <a:latin typeface="Calibri" panose="020F0502020204030204" pitchFamily="34" charset="0"/>
              </a:rPr>
              <a:t>у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ниже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енергетско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стање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праћено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је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емитовањем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гама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кванта</a:t>
            </a:r>
            <a:endParaRPr lang="en-US" altLang="en-US" sz="21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100" dirty="0">
                <a:latin typeface="Calibri" panose="020F0502020204030204" pitchFamily="34" charset="0"/>
              </a:rPr>
              <a:t>Т</a:t>
            </a:r>
            <a:r>
              <a:rPr lang="sr-Latn-CS" altLang="en-US" sz="2100" baseline="-25000" dirty="0"/>
              <a:t>1/2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ексцитираних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стања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може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бити</a:t>
            </a:r>
            <a:r>
              <a:rPr lang="sr-Latn-CS" altLang="en-US" sz="2100" dirty="0"/>
              <a:t> </a:t>
            </a:r>
            <a:r>
              <a:rPr lang="en-US" altLang="en-US" sz="2100" dirty="0">
                <a:latin typeface="Calibri" panose="020F0502020204030204" pitchFamily="34" charset="0"/>
              </a:rPr>
              <a:t>и</a:t>
            </a:r>
            <a:r>
              <a:rPr lang="sr-Latn-CS" altLang="en-US" sz="2100" dirty="0"/>
              <a:t> </a:t>
            </a:r>
            <a:r>
              <a:rPr lang="en-US" altLang="en-US" sz="2100" dirty="0" err="1">
                <a:latin typeface="Calibri" panose="020F0502020204030204" pitchFamily="34" charset="0"/>
              </a:rPr>
              <a:t>преко</a:t>
            </a:r>
            <a:r>
              <a:rPr lang="sr-Latn-CS" altLang="en-US" sz="2100" dirty="0"/>
              <a:t> 600 </a:t>
            </a:r>
            <a:r>
              <a:rPr lang="en-US" altLang="en-US" sz="2100" dirty="0" err="1">
                <a:latin typeface="Calibri" panose="020F0502020204030204" pitchFamily="34" charset="0"/>
              </a:rPr>
              <a:t>година</a:t>
            </a:r>
            <a:endParaRPr lang="en-US" altLang="en-US" sz="2100" dirty="0"/>
          </a:p>
          <a:p>
            <a:pPr eaLnBrk="1" hangingPunct="1">
              <a:lnSpc>
                <a:spcPct val="90000"/>
              </a:lnSpc>
            </a:pPr>
            <a:endParaRPr lang="en-US" altLang="en-US" sz="2100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100" dirty="0"/>
              <a:t> </a:t>
            </a: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2857500" y="4232674"/>
          <a:ext cx="3133725" cy="486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8" name="Equation" r:id="rId3" imgW="1473120" imgH="228600" progId="">
                  <p:embed/>
                </p:oleObj>
              </mc:Choice>
              <mc:Fallback>
                <p:oleObj name="Equation" r:id="rId3" imgW="147312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4232674"/>
                        <a:ext cx="3133725" cy="48696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16" y="4787504"/>
            <a:ext cx="2518172" cy="59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120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/>
          <p:cNvSpPr>
            <a:spLocks noGrp="1"/>
          </p:cNvSpPr>
          <p:nvPr>
            <p:ph sz="half" idx="1"/>
          </p:nvPr>
        </p:nvSpPr>
        <p:spPr>
          <a:xfrm>
            <a:off x="634621" y="1842981"/>
            <a:ext cx="7881582" cy="381486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2100" dirty="0"/>
              <a:t>Пролазећи кроз материјалну средину, јонизујуће зрачење интерр</a:t>
            </a:r>
            <a:r>
              <a:rPr lang="en-US" sz="2100" dirty="0"/>
              <a:t>e</a:t>
            </a:r>
            <a:r>
              <a:rPr lang="sr-Cyrl-RS" sz="2100" dirty="0"/>
              <a:t>агује са атомима и молекулима средине</a:t>
            </a:r>
          </a:p>
          <a:p>
            <a:pPr>
              <a:defRPr/>
            </a:pPr>
            <a:r>
              <a:rPr lang="sr-Cyrl-RS" sz="2100" dirty="0"/>
              <a:t>Последица: Јонизујуће зрачење губи енергију</a:t>
            </a:r>
          </a:p>
          <a:p>
            <a:pPr>
              <a:defRPr/>
            </a:pPr>
            <a:r>
              <a:rPr lang="sr-Cyrl-RS" sz="2100" dirty="0"/>
              <a:t>Последица: Материјална средина се мења физички, хемијски, а жива материја и биолошки</a:t>
            </a:r>
            <a:endParaRPr lang="sr-Latn-RS" sz="2100" dirty="0"/>
          </a:p>
          <a:p>
            <a:pPr>
              <a:defRPr/>
            </a:pPr>
            <a:endParaRPr lang="sr-Cyrl-RS" sz="2100" dirty="0"/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sr-Cyrl-RS" sz="2100" dirty="0"/>
              <a:t>Честична/корпускуларна зрачења (микросистеми који имају масу)</a:t>
            </a:r>
            <a:endParaRPr lang="sr-Latn-RS" sz="2100" dirty="0"/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sr-Cyrl-RS" sz="2100" dirty="0"/>
              <a:t>Електромагнетна/квантна зрачења (немају масу већ само енергију)</a:t>
            </a:r>
            <a:endParaRPr lang="en-US" sz="2100" dirty="0"/>
          </a:p>
        </p:txBody>
      </p:sp>
      <p:sp>
        <p:nvSpPr>
          <p:cNvPr id="4" name="WordArt 15"/>
          <p:cNvSpPr>
            <a:spLocks noChangeArrowheads="1" noChangeShapeType="1" noTextEdit="1"/>
          </p:cNvSpPr>
          <p:nvPr/>
        </p:nvSpPr>
        <p:spPr bwMode="auto">
          <a:xfrm>
            <a:off x="1840706" y="1103710"/>
            <a:ext cx="5668566" cy="4321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" name="WordArt 20"/>
          <p:cNvSpPr>
            <a:spLocks noChangeArrowheads="1" noChangeShapeType="1" noTextEdit="1"/>
          </p:cNvSpPr>
          <p:nvPr/>
        </p:nvSpPr>
        <p:spPr bwMode="auto">
          <a:xfrm>
            <a:off x="1701121" y="1063567"/>
            <a:ext cx="5947736" cy="5228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27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Интеракција зрачења са материјом</a:t>
            </a:r>
            <a:endParaRPr lang="en-US" sz="27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53158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883"/>
    </mc:Choice>
    <mc:Fallback xmlns="">
      <p:transition spd="slow" advTm="28883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232173" y="3681177"/>
            <a:ext cx="6782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 err="1">
                <a:latin typeface="Tahoma" panose="020B0604030504040204" pitchFamily="34" charset="0"/>
              </a:rPr>
              <a:t>Нееластични</a:t>
            </a:r>
            <a:r>
              <a:rPr lang="sr-Latn-CS" altLang="en-US" sz="2400" b="1" dirty="0">
                <a:latin typeface="Tahoma" panose="020B0604030504040204" pitchFamily="34" charset="0"/>
              </a:rPr>
              <a:t> </a:t>
            </a:r>
            <a:r>
              <a:rPr lang="en-US" altLang="en-US" sz="2400" b="1" dirty="0" err="1">
                <a:latin typeface="Tahoma" panose="020B0604030504040204" pitchFamily="34" charset="0"/>
              </a:rPr>
              <a:t>судари</a:t>
            </a:r>
            <a:endParaRPr lang="en-US" altLang="en-US" sz="2400" b="1" dirty="0">
              <a:latin typeface="Tahoma" panose="020B0604030504040204" pitchFamily="34" charset="0"/>
            </a:endParaRPr>
          </a:p>
        </p:txBody>
      </p:sp>
      <p:sp>
        <p:nvSpPr>
          <p:cNvPr id="48131" name="Text Box 4"/>
          <p:cNvSpPr txBox="1">
            <a:spLocks noChangeArrowheads="1"/>
          </p:cNvSpPr>
          <p:nvPr/>
        </p:nvSpPr>
        <p:spPr bwMode="auto">
          <a:xfrm>
            <a:off x="232172" y="3204185"/>
            <a:ext cx="342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 err="1">
                <a:latin typeface="Tahoma" panose="020B0604030504040204" pitchFamily="34" charset="0"/>
              </a:rPr>
              <a:t>Еластични</a:t>
            </a:r>
            <a:r>
              <a:rPr lang="sr-Latn-CS" altLang="en-US" sz="2400" b="1" dirty="0">
                <a:latin typeface="Tahoma" panose="020B0604030504040204" pitchFamily="34" charset="0"/>
              </a:rPr>
              <a:t> </a:t>
            </a:r>
            <a:r>
              <a:rPr lang="en-US" altLang="en-US" sz="2400" b="1" dirty="0" err="1">
                <a:latin typeface="Tahoma" panose="020B0604030504040204" pitchFamily="34" charset="0"/>
              </a:rPr>
              <a:t>судари</a:t>
            </a:r>
            <a:endParaRPr lang="en-US" altLang="en-US" sz="2400" b="1" dirty="0">
              <a:latin typeface="Tahoma" panose="020B0604030504040204" pitchFamily="34" charset="0"/>
            </a:endParaRPr>
          </a:p>
        </p:txBody>
      </p:sp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2245519" y="5039136"/>
            <a:ext cx="2281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latin typeface="Tahoma" panose="020B0604030504040204" pitchFamily="34" charset="0"/>
              </a:rPr>
              <a:t>Ексцитација</a:t>
            </a:r>
            <a:endParaRPr lang="en-US" altLang="en-US" sz="3000" b="1">
              <a:latin typeface="Tahoma" panose="020B0604030504040204" pitchFamily="34" charset="0"/>
            </a:endParaRP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4675585" y="5039136"/>
            <a:ext cx="22812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000" b="1"/>
              <a:t>Јонизација</a:t>
            </a:r>
          </a:p>
        </p:txBody>
      </p:sp>
      <p:sp>
        <p:nvSpPr>
          <p:cNvPr id="48135" name="WordArt 15"/>
          <p:cNvSpPr>
            <a:spLocks noChangeArrowheads="1" noChangeShapeType="1" noTextEdit="1"/>
          </p:cNvSpPr>
          <p:nvPr/>
        </p:nvSpPr>
        <p:spPr bwMode="auto">
          <a:xfrm>
            <a:off x="1946672" y="964408"/>
            <a:ext cx="5614988" cy="4321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" name="Down Arrow 7"/>
          <p:cNvSpPr/>
          <p:nvPr/>
        </p:nvSpPr>
        <p:spPr>
          <a:xfrm rot="19138477">
            <a:off x="4751591" y="4529375"/>
            <a:ext cx="214313" cy="58936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 rot="19138477">
            <a:off x="2138362" y="4543838"/>
            <a:ext cx="214313" cy="589359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481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583" y="2579893"/>
            <a:ext cx="2312194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9" name="Text Box 4"/>
          <p:cNvSpPr txBox="1">
            <a:spLocks noChangeArrowheads="1"/>
          </p:cNvSpPr>
          <p:nvPr/>
        </p:nvSpPr>
        <p:spPr bwMode="auto">
          <a:xfrm>
            <a:off x="1781943" y="4134681"/>
            <a:ext cx="43779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 err="1">
                <a:latin typeface="Tahoma" panose="020B0604030504040204" pitchFamily="34" charset="0"/>
              </a:rPr>
              <a:t>Предавање</a:t>
            </a:r>
            <a:r>
              <a:rPr lang="en-US" altLang="en-US" sz="2400" b="1" dirty="0">
                <a:latin typeface="Tahoma" panose="020B0604030504040204" pitchFamily="34" charset="0"/>
              </a:rPr>
              <a:t> </a:t>
            </a:r>
            <a:r>
              <a:rPr lang="en-US" altLang="en-US" sz="2400" b="1" dirty="0" err="1">
                <a:latin typeface="Tahoma" panose="020B0604030504040204" pitchFamily="34" charset="0"/>
              </a:rPr>
              <a:t>енергије</a:t>
            </a:r>
            <a:r>
              <a:rPr lang="en-US" altLang="en-US" sz="2400" b="1" dirty="0">
                <a:latin typeface="Tahoma" panose="020B0604030504040204" pitchFamily="34" charset="0"/>
              </a:rPr>
              <a:t> (LET) </a:t>
            </a:r>
          </a:p>
        </p:txBody>
      </p:sp>
      <p:sp>
        <p:nvSpPr>
          <p:cNvPr id="48140" name="Rectangle 11"/>
          <p:cNvSpPr>
            <a:spLocks noChangeArrowheads="1"/>
          </p:cNvSpPr>
          <p:nvPr/>
        </p:nvSpPr>
        <p:spPr bwMode="auto">
          <a:xfrm>
            <a:off x="2471222" y="1037035"/>
            <a:ext cx="43515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700" b="1"/>
              <a:t>Корпускуларна зрачења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32172" y="1579863"/>
            <a:ext cx="80649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defTabSz="684610" eaLnBrk="0" hangingPunct="0">
              <a:spcBef>
                <a:spcPct val="50000"/>
              </a:spcBef>
            </a:pPr>
            <a:r>
              <a:rPr lang="en-US" dirty="0" err="1">
                <a:latin typeface="Tahoma" pitchFamily="34" charset="0"/>
              </a:rPr>
              <a:t>Интеракција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подразумева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предају</a:t>
            </a:r>
            <a:r>
              <a:rPr lang="en-US" dirty="0">
                <a:latin typeface="Tahoma" pitchFamily="34" charset="0"/>
              </a:rPr>
              <a:t> (</a:t>
            </a:r>
            <a:r>
              <a:rPr lang="en-US" dirty="0" err="1">
                <a:latin typeface="Tahoma" pitchFamily="34" charset="0"/>
              </a:rPr>
              <a:t>кинетичке</a:t>
            </a:r>
            <a:r>
              <a:rPr lang="en-US" dirty="0">
                <a:latin typeface="Tahoma" pitchFamily="34" charset="0"/>
              </a:rPr>
              <a:t>) </a:t>
            </a:r>
            <a:r>
              <a:rPr lang="en-US" dirty="0" err="1">
                <a:latin typeface="Tahoma" pitchFamily="34" charset="0"/>
              </a:rPr>
              <a:t>енергије</a:t>
            </a:r>
            <a:r>
              <a:rPr lang="en-US" dirty="0">
                <a:latin typeface="Tahoma" pitchFamily="34" charset="0"/>
              </a:rPr>
              <a:t> (LET) </a:t>
            </a:r>
            <a:r>
              <a:rPr lang="en-US" dirty="0" err="1">
                <a:latin typeface="Tahoma" pitchFamily="34" charset="0"/>
              </a:rPr>
              <a:t>које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носи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зрачење</a:t>
            </a:r>
            <a:r>
              <a:rPr lang="en-US" dirty="0">
                <a:latin typeface="Tahoma" pitchFamily="34" charset="0"/>
              </a:rPr>
              <a:t> (</a:t>
            </a:r>
            <a:r>
              <a:rPr lang="en-US" dirty="0" err="1">
                <a:latin typeface="Tahoma" pitchFamily="34" charset="0"/>
              </a:rPr>
              <a:t>сноп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брзих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пројектила</a:t>
            </a:r>
            <a:r>
              <a:rPr lang="en-US" dirty="0">
                <a:latin typeface="Tahoma" pitchFamily="34" charset="0"/>
              </a:rPr>
              <a:t>) </a:t>
            </a:r>
            <a:r>
              <a:rPr lang="en-US" dirty="0" err="1">
                <a:latin typeface="Tahoma" pitchFamily="34" charset="0"/>
              </a:rPr>
              <a:t>материји</a:t>
            </a:r>
            <a:r>
              <a:rPr lang="en-US" dirty="0">
                <a:latin typeface="Tahoma" pitchFamily="34" charset="0"/>
              </a:rPr>
              <a:t> (</a:t>
            </a:r>
            <a:r>
              <a:rPr lang="en-US" dirty="0" err="1">
                <a:latin typeface="Tahoma" pitchFamily="34" charset="0"/>
              </a:rPr>
              <a:t>атомима</a:t>
            </a:r>
            <a:r>
              <a:rPr lang="en-US" dirty="0">
                <a:latin typeface="Tahoma" pitchFamily="34" charset="0"/>
              </a:rPr>
              <a:t>  и </a:t>
            </a:r>
            <a:r>
              <a:rPr lang="en-US" dirty="0" err="1">
                <a:latin typeface="Tahoma" pitchFamily="34" charset="0"/>
              </a:rPr>
              <a:t>молекулима</a:t>
            </a:r>
            <a:r>
              <a:rPr lang="en-US" dirty="0">
                <a:latin typeface="Tahoma" pitchFamily="34" charset="0"/>
              </a:rPr>
              <a:t>) </a:t>
            </a:r>
            <a:r>
              <a:rPr lang="en-US" dirty="0" err="1">
                <a:latin typeface="Tahoma" pitchFamily="34" charset="0"/>
              </a:rPr>
              <a:t>кроз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коју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зрачење</a:t>
            </a:r>
            <a:r>
              <a:rPr lang="en-US" dirty="0">
                <a:latin typeface="Tahoma" pitchFamily="34" charset="0"/>
              </a:rPr>
              <a:t> </a:t>
            </a:r>
            <a:r>
              <a:rPr lang="en-US" dirty="0" err="1">
                <a:latin typeface="Tahoma" pitchFamily="34" charset="0"/>
              </a:rPr>
              <a:t>пролази</a:t>
            </a:r>
            <a:r>
              <a:rPr lang="en-US" dirty="0">
                <a:latin typeface="Tahoma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06855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3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28625" y="785813"/>
            <a:ext cx="8424863" cy="489585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sr-Cyrl-RS" sz="2400" b="1" smtClean="0">
                <a:latin typeface="Tahoma" pitchFamily="34" charset="0"/>
                <a:cs typeface="Tahoma" pitchFamily="34" charset="0"/>
              </a:rPr>
              <a:t>Зрачење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или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i="1" smtClean="0">
                <a:latin typeface="Tahoma" pitchFamily="34" charset="0"/>
                <a:cs typeface="Tahoma" pitchFamily="34" charset="0"/>
              </a:rPr>
              <a:t>радијација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–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природна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појава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преноса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енергије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кроз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простор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endParaRPr lang="hr-HR" sz="24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Tahoma" pitchFamily="34" charset="0"/>
                <a:cs typeface="Tahoma" pitchFamily="34" charset="0"/>
              </a:rPr>
              <a:t>		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-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електромагнетним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зрачењем</a:t>
            </a:r>
            <a:endParaRPr lang="hr-HR" sz="24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Tahoma" pitchFamily="34" charset="0"/>
                <a:cs typeface="Tahoma" pitchFamily="34" charset="0"/>
              </a:rPr>
              <a:t>		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-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честицама</a:t>
            </a:r>
            <a:endParaRPr lang="hr-HR" sz="24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hr-HR" sz="24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defRPr/>
            </a:pPr>
            <a:r>
              <a:rPr lang="sr-Cyrl-RS" sz="2400" b="1" smtClean="0">
                <a:latin typeface="Tahoma" pitchFamily="34" charset="0"/>
                <a:cs typeface="Tahoma" pitchFamily="34" charset="0"/>
              </a:rPr>
              <a:t>Јонизујуће</a:t>
            </a:r>
            <a:r>
              <a:rPr lang="hr-HR" sz="2400" b="1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b="1" smtClean="0">
                <a:latin typeface="Tahoma" pitchFamily="34" charset="0"/>
                <a:cs typeface="Tahoma" pitchFamily="34" charset="0"/>
              </a:rPr>
              <a:t>зрачење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–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зрачење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које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јонизује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атоме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материје</a:t>
            </a:r>
            <a:endParaRPr lang="hr-HR" sz="24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hr-HR" sz="24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defRPr/>
            </a:pPr>
            <a:r>
              <a:rPr lang="sr-Cyrl-RS" sz="2400" smtClean="0">
                <a:latin typeface="Tahoma" pitchFamily="34" charset="0"/>
                <a:cs typeface="Tahoma" pitchFamily="34" charset="0"/>
              </a:rPr>
              <a:t>Основне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врсте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јонизујућег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зрачења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:</a:t>
            </a:r>
            <a:endParaRPr lang="hr-HR" sz="2400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Tahoma" pitchFamily="34" charset="0"/>
                <a:cs typeface="Tahoma" pitchFamily="34" charset="0"/>
              </a:rPr>
              <a:t>		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- </a:t>
            </a:r>
            <a:r>
              <a:rPr lang="sr-Cyrl-RS" sz="2400" b="1" smtClean="0">
                <a:latin typeface="Tahoma" pitchFamily="34" charset="0"/>
                <a:cs typeface="Tahoma" pitchFamily="34" charset="0"/>
              </a:rPr>
              <a:t>електромагнетно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или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b="1" smtClean="0">
                <a:latin typeface="Tahoma" pitchFamily="34" charset="0"/>
                <a:cs typeface="Tahoma" pitchFamily="34" charset="0"/>
              </a:rPr>
              <a:t>фотонско</a:t>
            </a:r>
            <a:r>
              <a:rPr lang="hr-HR" sz="2400" b="1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b="1" smtClean="0">
                <a:latin typeface="Tahoma" pitchFamily="34" charset="0"/>
                <a:cs typeface="Tahoma" pitchFamily="34" charset="0"/>
              </a:rPr>
              <a:t>зрачење</a:t>
            </a:r>
            <a:endParaRPr lang="hr-HR" sz="2400" b="1" dirty="0" smtClean="0">
              <a:latin typeface="Tahoma" pitchFamily="34" charset="0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Tahoma" pitchFamily="34" charset="0"/>
                <a:cs typeface="Tahoma" pitchFamily="34" charset="0"/>
              </a:rPr>
              <a:t>		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- </a:t>
            </a:r>
            <a:r>
              <a:rPr lang="sr-Cyrl-RS" sz="2400" b="1" smtClean="0">
                <a:latin typeface="Tahoma" pitchFamily="34" charset="0"/>
                <a:cs typeface="Tahoma" pitchFamily="34" charset="0"/>
              </a:rPr>
              <a:t>честично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smtClean="0">
                <a:latin typeface="Tahoma" pitchFamily="34" charset="0"/>
                <a:cs typeface="Tahoma" pitchFamily="34" charset="0"/>
              </a:rPr>
              <a:t>или</a:t>
            </a:r>
            <a:r>
              <a:rPr lang="hr-HR" sz="2400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b="1" smtClean="0">
                <a:latin typeface="Tahoma" pitchFamily="34" charset="0"/>
                <a:cs typeface="Tahoma" pitchFamily="34" charset="0"/>
              </a:rPr>
              <a:t>корпускуларно</a:t>
            </a:r>
            <a:r>
              <a:rPr lang="hr-HR" sz="2400" b="1" smtClean="0">
                <a:latin typeface="Tahoma" pitchFamily="34" charset="0"/>
                <a:cs typeface="Tahoma" pitchFamily="34" charset="0"/>
              </a:rPr>
              <a:t> </a:t>
            </a:r>
            <a:r>
              <a:rPr lang="sr-Cyrl-RS" sz="2400" b="1" smtClean="0">
                <a:latin typeface="Tahoma" pitchFamily="34" charset="0"/>
                <a:cs typeface="Tahoma" pitchFamily="34" charset="0"/>
              </a:rPr>
              <a:t>зрачење</a:t>
            </a:r>
            <a:endParaRPr lang="hr-HR" sz="2400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5" name="WordArt 15"/>
          <p:cNvSpPr>
            <a:spLocks noChangeArrowheads="1" noChangeShapeType="1" noTextEdit="1"/>
          </p:cNvSpPr>
          <p:nvPr/>
        </p:nvSpPr>
        <p:spPr bwMode="auto">
          <a:xfrm>
            <a:off x="1946672" y="964408"/>
            <a:ext cx="5614988" cy="4321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8140" name="Rectangle 11"/>
          <p:cNvSpPr>
            <a:spLocks noChangeArrowheads="1"/>
          </p:cNvSpPr>
          <p:nvPr/>
        </p:nvSpPr>
        <p:spPr bwMode="auto">
          <a:xfrm>
            <a:off x="2517168" y="1069684"/>
            <a:ext cx="43515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700" b="1" dirty="0" err="1"/>
              <a:t>Корпускуларна</a:t>
            </a:r>
            <a:r>
              <a:rPr lang="en-US" altLang="en-US" sz="2700" b="1" dirty="0"/>
              <a:t> </a:t>
            </a:r>
            <a:r>
              <a:rPr lang="en-US" altLang="en-US" sz="2700" b="1" dirty="0" err="1"/>
              <a:t>зрачења</a:t>
            </a:r>
            <a:endParaRPr lang="en-US" altLang="en-US" sz="2700" b="1" dirty="0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548945" y="1703449"/>
            <a:ext cx="827433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Интеракција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подразумева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предају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кинетичке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енергије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(LET)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које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носи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сноп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брзих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пројектила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материји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кроз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коју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dirty="0" err="1">
                <a:latin typeface="Calibri" panose="020F0502020204030204" pitchFamily="34" charset="0"/>
                <a:cs typeface="Calibri" panose="020F0502020204030204" pitchFamily="34" charset="0"/>
              </a:rPr>
              <a:t>пролази</a:t>
            </a:r>
            <a:r>
              <a:rPr lang="en-US" sz="2100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530897" y="2584494"/>
            <a:ext cx="8172173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100" dirty="0" err="1">
                <a:latin typeface="Calibri" pitchFamily="34" charset="0"/>
                <a:cs typeface="Calibri" pitchFamily="34" charset="0"/>
              </a:rPr>
              <a:t>Ако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мета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прими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кинетичку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енергију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та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енергија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задржи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исту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форму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при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чему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се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мета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ставља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у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покрет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та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се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интеракција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назива</a:t>
            </a:r>
            <a:endParaRPr lang="en-US" sz="21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548944" y="3242315"/>
            <a:ext cx="449781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1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ЕЛАСТИЧНИ</a:t>
            </a:r>
            <a:r>
              <a:rPr lang="en-US" sz="21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СУДАР</a:t>
            </a:r>
            <a:endParaRPr lang="en-US" sz="21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0" name="Group 29"/>
          <p:cNvGrpSpPr>
            <a:grpSpLocks/>
          </p:cNvGrpSpPr>
          <p:nvPr/>
        </p:nvGrpSpPr>
        <p:grpSpPr bwMode="auto">
          <a:xfrm>
            <a:off x="3394490" y="4517890"/>
            <a:ext cx="3030141" cy="1810940"/>
            <a:chOff x="300251" y="4230805"/>
            <a:chExt cx="4039734" cy="2415654"/>
          </a:xfrm>
        </p:grpSpPr>
        <p:sp>
          <p:nvSpPr>
            <p:cNvPr id="11" name="Oval 19"/>
            <p:cNvSpPr>
              <a:spLocks noChangeArrowheads="1"/>
            </p:cNvSpPr>
            <p:nvPr/>
          </p:nvSpPr>
          <p:spPr bwMode="auto">
            <a:xfrm>
              <a:off x="3821373" y="5841241"/>
              <a:ext cx="245660" cy="232012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684610" eaLnBrk="0" hangingPunct="0"/>
              <a:endParaRPr lang="en-US"/>
            </a:p>
          </p:txBody>
        </p:sp>
        <p:grpSp>
          <p:nvGrpSpPr>
            <p:cNvPr id="12" name="Group 28"/>
            <p:cNvGrpSpPr>
              <a:grpSpLocks/>
            </p:cNvGrpSpPr>
            <p:nvPr/>
          </p:nvGrpSpPr>
          <p:grpSpPr bwMode="auto">
            <a:xfrm>
              <a:off x="300251" y="4230805"/>
              <a:ext cx="4039734" cy="2415654"/>
              <a:chOff x="1501254" y="4230805"/>
              <a:chExt cx="4039734" cy="2415654"/>
            </a:xfrm>
          </p:grpSpPr>
          <p:grpSp>
            <p:nvGrpSpPr>
              <p:cNvPr id="13" name="Group 21"/>
              <p:cNvGrpSpPr>
                <a:grpSpLocks/>
              </p:cNvGrpSpPr>
              <p:nvPr/>
            </p:nvGrpSpPr>
            <p:grpSpPr bwMode="auto">
              <a:xfrm>
                <a:off x="1501254" y="4872252"/>
                <a:ext cx="3862315" cy="1774207"/>
                <a:chOff x="1501254" y="4872252"/>
                <a:chExt cx="3862315" cy="1774207"/>
              </a:xfrm>
            </p:grpSpPr>
            <p:sp>
              <p:nvSpPr>
                <p:cNvPr id="16" name="Oval 7"/>
                <p:cNvSpPr>
                  <a:spLocks noChangeArrowheads="1"/>
                </p:cNvSpPr>
                <p:nvPr/>
              </p:nvSpPr>
              <p:spPr bwMode="auto">
                <a:xfrm>
                  <a:off x="2210937" y="5076967"/>
                  <a:ext cx="245660" cy="232012"/>
                </a:xfrm>
                <a:prstGeom prst="ellipse">
                  <a:avLst/>
                </a:prstGeom>
                <a:solidFill>
                  <a:srgbClr val="FF000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684610" eaLnBrk="0" hangingPunct="0"/>
                  <a:endParaRPr lang="en-US"/>
                </a:p>
              </p:txBody>
            </p:sp>
            <p:sp>
              <p:nvSpPr>
                <p:cNvPr id="17" name="Oval 8"/>
                <p:cNvSpPr>
                  <a:spLocks noChangeArrowheads="1"/>
                </p:cNvSpPr>
                <p:nvPr/>
              </p:nvSpPr>
              <p:spPr bwMode="auto">
                <a:xfrm>
                  <a:off x="4763069" y="4872252"/>
                  <a:ext cx="600500" cy="532262"/>
                </a:xfrm>
                <a:prstGeom prst="ellipse">
                  <a:avLst/>
                </a:prstGeom>
                <a:solidFill>
                  <a:srgbClr val="FF000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684610" eaLnBrk="0" hangingPunct="0"/>
                  <a:endParaRPr lang="en-US"/>
                </a:p>
              </p:txBody>
            </p:sp>
            <p:cxnSp>
              <p:nvCxnSpPr>
                <p:cNvPr id="19" name="Straight Connector 10"/>
                <p:cNvCxnSpPr>
                  <a:cxnSpLocks noChangeShapeType="1"/>
                  <a:stCxn id="16" idx="6"/>
                  <a:endCxn id="17" idx="2"/>
                </p:cNvCxnSpPr>
                <p:nvPr/>
              </p:nvCxnSpPr>
              <p:spPr bwMode="auto">
                <a:xfrm flipV="1">
                  <a:off x="2456597" y="5138383"/>
                  <a:ext cx="2306472" cy="54590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</p:cxnSp>
            <p:sp>
              <p:nvSpPr>
                <p:cNvPr id="24" name="Arc 23"/>
                <p:cNvSpPr/>
                <p:nvPr/>
              </p:nvSpPr>
              <p:spPr bwMode="auto">
                <a:xfrm>
                  <a:off x="1501254" y="5186902"/>
                  <a:ext cx="3642904" cy="1459557"/>
                </a:xfrm>
                <a:prstGeom prst="arc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Arial" pitchFamily="34" charset="0"/>
                    <a:cs typeface="+mn-cs"/>
                  </a:endParaRPr>
                </a:p>
              </p:txBody>
            </p:sp>
          </p:grpSp>
          <p:sp>
            <p:nvSpPr>
              <p:cNvPr id="14" name="Rectangle 13"/>
              <p:cNvSpPr/>
              <p:nvPr/>
            </p:nvSpPr>
            <p:spPr>
              <a:xfrm>
                <a:off x="4525237" y="4230805"/>
                <a:ext cx="1015751" cy="61582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b="1" spc="225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Z</a:t>
                </a:r>
                <a:r>
                  <a:rPr lang="sr-Cyrl-RS" sz="2400" b="1" spc="225" baseline="-250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2</a:t>
                </a:r>
                <a:endParaRPr lang="en-US" sz="2400" b="1" spc="225" baseline="-250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cs typeface="+mn-cs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1822981" y="4503760"/>
                <a:ext cx="1015751" cy="61582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b="1" spc="225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Z</a:t>
                </a:r>
                <a:r>
                  <a:rPr lang="sr-Cyrl-RS" sz="2400" b="1" spc="225" baseline="-250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1</a:t>
                </a:r>
                <a:endParaRPr lang="en-US" sz="2400" b="1" spc="225" baseline="-250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cs typeface="+mn-cs"/>
                </a:endParaRPr>
              </a:p>
            </p:txBody>
          </p:sp>
        </p:grpSp>
      </p:grp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904399" y="3771196"/>
            <a:ext cx="762204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b="1" dirty="0">
                <a:latin typeface="Calibri" pitchFamily="34" charset="0"/>
                <a:cs typeface="Calibri" pitchFamily="34" charset="0"/>
              </a:rPr>
              <a:t>У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принципу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се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ради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о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интеракцији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целим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атомом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.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Како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је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маса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атома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практично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у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језгру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, у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том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случају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је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ова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интеракција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интеракција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језгром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3940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577"/>
    </mc:Choice>
    <mc:Fallback xmlns="">
      <p:transition spd="slow" advTm="37577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3761" y="3155158"/>
            <a:ext cx="2145506" cy="224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Text Box 2"/>
          <p:cNvSpPr txBox="1">
            <a:spLocks noChangeArrowheads="1"/>
          </p:cNvSpPr>
          <p:nvPr/>
        </p:nvSpPr>
        <p:spPr bwMode="auto">
          <a:xfrm>
            <a:off x="1464470" y="2421732"/>
            <a:ext cx="57185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4610" eaLnBrk="0" hangingPunct="0">
              <a:spcBef>
                <a:spcPct val="50000"/>
              </a:spcBef>
              <a:buFont typeface="Arial" charset="0"/>
              <a:buChar char="•"/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Нееластични</a:t>
            </a:r>
            <a:r>
              <a:rPr lang="sr-Latn-C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судари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омотачем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4279" name="Text Box 2"/>
          <p:cNvSpPr txBox="1">
            <a:spLocks noChangeArrowheads="1"/>
          </p:cNvSpPr>
          <p:nvPr/>
        </p:nvSpPr>
        <p:spPr bwMode="auto">
          <a:xfrm>
            <a:off x="6086475" y="3256360"/>
            <a:ext cx="25644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b="1" dirty="0" err="1">
                <a:latin typeface="Calibri" pitchFamily="34" charset="0"/>
                <a:cs typeface="Calibri" pitchFamily="34" charset="0"/>
              </a:rPr>
              <a:t>Кинетичку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енергију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упадне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апсорбује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електрон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што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узрокује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ексцитацију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или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јонизацију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latin typeface="Calibri" pitchFamily="34" charset="0"/>
                <a:cs typeface="Calibri" pitchFamily="34" charset="0"/>
              </a:rPr>
              <a:t>атома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4280" name="Text Box 2"/>
          <p:cNvSpPr txBox="1">
            <a:spLocks noChangeArrowheads="1"/>
          </p:cNvSpPr>
          <p:nvPr/>
        </p:nvSpPr>
        <p:spPr bwMode="auto">
          <a:xfrm>
            <a:off x="4458891" y="5495926"/>
            <a:ext cx="24848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b="1">
                <a:latin typeface="Calibri" pitchFamily="34" charset="0"/>
                <a:cs typeface="Calibri" pitchFamily="34" charset="0"/>
              </a:rPr>
              <a:t>10</a:t>
            </a:r>
            <a:r>
              <a:rPr lang="en-US" b="1" baseline="30000">
                <a:latin typeface="Calibri" pitchFamily="34" charset="0"/>
                <a:cs typeface="Calibri" pitchFamily="34" charset="0"/>
              </a:rPr>
              <a:t>-14</a:t>
            </a:r>
            <a:r>
              <a:rPr lang="en-US" b="1">
                <a:latin typeface="Calibri" pitchFamily="34" charset="0"/>
                <a:cs typeface="Calibri" pitchFamily="34" charset="0"/>
              </a:rPr>
              <a:t>-10</a:t>
            </a:r>
            <a:r>
              <a:rPr lang="en-US" b="1" baseline="30000">
                <a:latin typeface="Calibri" pitchFamily="34" charset="0"/>
                <a:cs typeface="Calibri" pitchFamily="34" charset="0"/>
              </a:rPr>
              <a:t>-8</a:t>
            </a:r>
            <a:r>
              <a:rPr lang="en-US" b="1">
                <a:latin typeface="Calibri" pitchFamily="34" charset="0"/>
                <a:cs typeface="Calibri" pitchFamily="34" charset="0"/>
              </a:rPr>
              <a:t> секунди</a:t>
            </a:r>
          </a:p>
        </p:txBody>
      </p:sp>
      <p:sp>
        <p:nvSpPr>
          <p:cNvPr id="54281" name="Text Box 2"/>
          <p:cNvSpPr txBox="1">
            <a:spLocks noChangeArrowheads="1"/>
          </p:cNvSpPr>
          <p:nvPr/>
        </p:nvSpPr>
        <p:spPr bwMode="auto">
          <a:xfrm>
            <a:off x="3295651" y="5403057"/>
            <a:ext cx="13263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b="1">
                <a:latin typeface="Calibri" pitchFamily="34" charset="0"/>
                <a:cs typeface="Calibri" pitchFamily="34" charset="0"/>
              </a:rPr>
              <a:t>X</a:t>
            </a:r>
            <a:r>
              <a:rPr lang="en-US" b="1" baseline="-25000">
                <a:latin typeface="Calibri" pitchFamily="34" charset="0"/>
                <a:cs typeface="Calibri" pitchFamily="34" charset="0"/>
              </a:rPr>
              <a:t>K</a:t>
            </a:r>
            <a:r>
              <a:rPr lang="en-US" b="1">
                <a:latin typeface="Calibri" pitchFamily="34" charset="0"/>
                <a:cs typeface="Calibri" pitchFamily="34" charset="0"/>
              </a:rPr>
              <a:t> или X</a:t>
            </a:r>
            <a:r>
              <a:rPr lang="en-US" b="1" baseline="-25000">
                <a:latin typeface="Calibri" pitchFamily="34" charset="0"/>
                <a:cs typeface="Calibri" pitchFamily="34" charset="0"/>
              </a:rPr>
              <a:t>L</a:t>
            </a:r>
          </a:p>
        </p:txBody>
      </p:sp>
      <p:cxnSp>
        <p:nvCxnSpPr>
          <p:cNvPr id="54282" name="Straight Connector 53"/>
          <p:cNvCxnSpPr>
            <a:cxnSpLocks noChangeShapeType="1"/>
          </p:cNvCxnSpPr>
          <p:nvPr/>
        </p:nvCxnSpPr>
        <p:spPr bwMode="auto">
          <a:xfrm>
            <a:off x="3007520" y="4861323"/>
            <a:ext cx="355997" cy="397669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sp>
        <p:nvSpPr>
          <p:cNvPr id="54283" name="Freeform 65"/>
          <p:cNvSpPr>
            <a:spLocks/>
          </p:cNvSpPr>
          <p:nvPr/>
        </p:nvSpPr>
        <p:spPr bwMode="auto">
          <a:xfrm>
            <a:off x="2581275" y="4762500"/>
            <a:ext cx="985838" cy="767954"/>
          </a:xfrm>
          <a:custGeom>
            <a:avLst/>
            <a:gdLst>
              <a:gd name="T0" fmla="*/ 0 w 1137684"/>
              <a:gd name="T1" fmla="*/ 150733 h 585289"/>
              <a:gd name="T2" fmla="*/ 184259 w 1137684"/>
              <a:gd name="T3" fmla="*/ 150733 h 585289"/>
              <a:gd name="T4" fmla="*/ 255128 w 1137684"/>
              <a:gd name="T5" fmla="*/ 595979 h 585289"/>
              <a:gd name="T6" fmla="*/ 368519 w 1137684"/>
              <a:gd name="T7" fmla="*/ 645446 h 585289"/>
              <a:gd name="T8" fmla="*/ 396867 w 1137684"/>
              <a:gd name="T9" fmla="*/ 744394 h 585289"/>
              <a:gd name="T10" fmla="*/ 439389 w 1137684"/>
              <a:gd name="T11" fmla="*/ 991750 h 585289"/>
              <a:gd name="T12" fmla="*/ 481910 w 1137684"/>
              <a:gd name="T13" fmla="*/ 1041223 h 585289"/>
              <a:gd name="T14" fmla="*/ 609473 w 1137684"/>
              <a:gd name="T15" fmla="*/ 1090692 h 585289"/>
              <a:gd name="T16" fmla="*/ 623648 w 1137684"/>
              <a:gd name="T17" fmla="*/ 1239111 h 585289"/>
              <a:gd name="T18" fmla="*/ 666169 w 1137684"/>
              <a:gd name="T19" fmla="*/ 1288584 h 585289"/>
              <a:gd name="T20" fmla="*/ 822082 w 1137684"/>
              <a:gd name="T21" fmla="*/ 1338051 h 585289"/>
              <a:gd name="T22" fmla="*/ 921297 w 1137684"/>
              <a:gd name="T23" fmla="*/ 1733829 h 585289"/>
              <a:gd name="T24" fmla="*/ 1105557 w 1137684"/>
              <a:gd name="T25" fmla="*/ 1783297 h 585289"/>
              <a:gd name="T26" fmla="*/ 1133903 w 1137684"/>
              <a:gd name="T27" fmla="*/ 1931714 h 585289"/>
              <a:gd name="T28" fmla="*/ 1190598 w 1137684"/>
              <a:gd name="T29" fmla="*/ 2179073 h 585289"/>
              <a:gd name="T30" fmla="*/ 1303990 w 1137684"/>
              <a:gd name="T31" fmla="*/ 2228542 h 585289"/>
              <a:gd name="T32" fmla="*/ 1346510 w 1137684"/>
              <a:gd name="T33" fmla="*/ 2525373 h 585289"/>
              <a:gd name="T34" fmla="*/ 1502423 w 1137684"/>
              <a:gd name="T35" fmla="*/ 2624318 h 585289"/>
              <a:gd name="T36" fmla="*/ 1516598 w 1137684"/>
              <a:gd name="T37" fmla="*/ 2723261 h 58528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137684"/>
              <a:gd name="T58" fmla="*/ 0 h 585289"/>
              <a:gd name="T59" fmla="*/ 1137684 w 1137684"/>
              <a:gd name="T60" fmla="*/ 585289 h 58528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137684" h="585289">
                <a:moveTo>
                  <a:pt x="0" y="32396"/>
                </a:moveTo>
                <a:cubicBezTo>
                  <a:pt x="46198" y="16996"/>
                  <a:pt x="82687" y="0"/>
                  <a:pt x="138223" y="32396"/>
                </a:cubicBezTo>
                <a:cubicBezTo>
                  <a:pt x="244282" y="94263"/>
                  <a:pt x="89949" y="91203"/>
                  <a:pt x="191386" y="128089"/>
                </a:cubicBezTo>
                <a:cubicBezTo>
                  <a:pt x="218240" y="137854"/>
                  <a:pt x="248093" y="135177"/>
                  <a:pt x="276447" y="138721"/>
                </a:cubicBezTo>
                <a:cubicBezTo>
                  <a:pt x="283535" y="145810"/>
                  <a:pt x="292554" y="151391"/>
                  <a:pt x="297712" y="159987"/>
                </a:cubicBezTo>
                <a:cubicBezTo>
                  <a:pt x="316530" y="191352"/>
                  <a:pt x="295932" y="192942"/>
                  <a:pt x="329610" y="213149"/>
                </a:cubicBezTo>
                <a:cubicBezTo>
                  <a:pt x="339220" y="218915"/>
                  <a:pt x="350875" y="220238"/>
                  <a:pt x="361507" y="223782"/>
                </a:cubicBezTo>
                <a:cubicBezTo>
                  <a:pt x="439568" y="197762"/>
                  <a:pt x="409453" y="186667"/>
                  <a:pt x="457200" y="234414"/>
                </a:cubicBezTo>
                <a:cubicBezTo>
                  <a:pt x="460744" y="245047"/>
                  <a:pt x="459908" y="258387"/>
                  <a:pt x="467833" y="266312"/>
                </a:cubicBezTo>
                <a:cubicBezTo>
                  <a:pt x="475758" y="274237"/>
                  <a:pt x="488635" y="275360"/>
                  <a:pt x="499730" y="276945"/>
                </a:cubicBezTo>
                <a:cubicBezTo>
                  <a:pt x="538484" y="282481"/>
                  <a:pt x="577703" y="284033"/>
                  <a:pt x="616689" y="287577"/>
                </a:cubicBezTo>
                <a:cubicBezTo>
                  <a:pt x="627491" y="303780"/>
                  <a:pt x="657362" y="366309"/>
                  <a:pt x="691117" y="372638"/>
                </a:cubicBezTo>
                <a:cubicBezTo>
                  <a:pt x="736536" y="381154"/>
                  <a:pt x="783266" y="379726"/>
                  <a:pt x="829340" y="383270"/>
                </a:cubicBezTo>
                <a:cubicBezTo>
                  <a:pt x="836428" y="393903"/>
                  <a:pt x="844890" y="403738"/>
                  <a:pt x="850605" y="415168"/>
                </a:cubicBezTo>
                <a:cubicBezTo>
                  <a:pt x="865528" y="445014"/>
                  <a:pt x="851627" y="457011"/>
                  <a:pt x="893135" y="468331"/>
                </a:cubicBezTo>
                <a:cubicBezTo>
                  <a:pt x="920703" y="475849"/>
                  <a:pt x="949842" y="475419"/>
                  <a:pt x="978196" y="478963"/>
                </a:cubicBezTo>
                <a:cubicBezTo>
                  <a:pt x="983653" y="495336"/>
                  <a:pt x="993118" y="533059"/>
                  <a:pt x="1010093" y="542759"/>
                </a:cubicBezTo>
                <a:cubicBezTo>
                  <a:pt x="1016638" y="546499"/>
                  <a:pt x="1126260" y="563685"/>
                  <a:pt x="1127051" y="564024"/>
                </a:cubicBezTo>
                <a:cubicBezTo>
                  <a:pt x="1134335" y="567146"/>
                  <a:pt x="1134140" y="578201"/>
                  <a:pt x="1137684" y="585289"/>
                </a:cubicBezTo>
              </a:path>
            </a:pathLst>
          </a:custGeom>
          <a:noFill/>
          <a:ln w="22225" cap="flat" cmpd="sng" algn="ctr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6149578" y="3207544"/>
            <a:ext cx="228123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endParaRPr lang="en-US" sz="3000" b="1"/>
          </a:p>
        </p:txBody>
      </p:sp>
      <p:sp>
        <p:nvSpPr>
          <p:cNvPr id="54285" name="Rectangle 97"/>
          <p:cNvSpPr>
            <a:spLocks noChangeArrowheads="1"/>
          </p:cNvSpPr>
          <p:nvPr/>
        </p:nvSpPr>
        <p:spPr bwMode="auto">
          <a:xfrm>
            <a:off x="1710491" y="2849166"/>
            <a:ext cx="1604157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4610"/>
            <a:r>
              <a:rPr lang="en-US" sz="21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ексцитација</a:t>
            </a:r>
            <a:endParaRPr lang="en-US" sz="21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428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797" y="3150394"/>
            <a:ext cx="2309813" cy="2253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7" name="Rectangle 96"/>
          <p:cNvSpPr>
            <a:spLocks noChangeArrowheads="1"/>
          </p:cNvSpPr>
          <p:nvPr/>
        </p:nvSpPr>
        <p:spPr bwMode="auto">
          <a:xfrm>
            <a:off x="4058841" y="2849166"/>
            <a:ext cx="141565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4610"/>
            <a:r>
              <a:rPr lang="en-US" sz="21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јонизација</a:t>
            </a:r>
            <a:endParaRPr lang="en-US" sz="21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9308" y="1029439"/>
            <a:ext cx="823157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100" dirty="0" err="1">
                <a:latin typeface="Calibri" pitchFamily="34" charset="0"/>
                <a:cs typeface="Calibri" pitchFamily="34" charset="0"/>
              </a:rPr>
              <a:t>Уколико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мета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приликом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преноса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кинетичке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енергије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утроши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ту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енергију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на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промену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стања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та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интеракција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се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назива</a:t>
            </a:r>
            <a:endParaRPr lang="en-US" sz="21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19308" y="1696363"/>
            <a:ext cx="4741109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4610" eaLnBrk="0" hangingPunct="0">
              <a:spcBef>
                <a:spcPct val="50000"/>
              </a:spcBef>
            </a:pPr>
            <a:r>
              <a:rPr lang="en-US" sz="21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НЕЕЛАСТИЧНИ</a:t>
            </a:r>
            <a:r>
              <a:rPr lang="en-US" sz="21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СУДАР</a:t>
            </a:r>
            <a:endParaRPr lang="en-US" sz="21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35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penetration"/>
          <p:cNvPicPr>
            <a:picLocks noGrp="1" noChangeAspect="1" noChangeArrowheads="1" noCrop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5367" y="1751432"/>
            <a:ext cx="5400675" cy="3400425"/>
          </a:xfrm>
        </p:spPr>
      </p:pic>
      <p:sp>
        <p:nvSpPr>
          <p:cNvPr id="50179" name="Line 7"/>
          <p:cNvSpPr>
            <a:spLocks noChangeShapeType="1"/>
          </p:cNvSpPr>
          <p:nvPr/>
        </p:nvSpPr>
        <p:spPr bwMode="auto">
          <a:xfrm>
            <a:off x="2303861" y="2117906"/>
            <a:ext cx="1350169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0180" name="Line 8"/>
          <p:cNvSpPr>
            <a:spLocks noChangeShapeType="1"/>
          </p:cNvSpPr>
          <p:nvPr/>
        </p:nvSpPr>
        <p:spPr bwMode="auto">
          <a:xfrm>
            <a:off x="2303860" y="2927531"/>
            <a:ext cx="2376488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0181" name="Line 11"/>
          <p:cNvSpPr>
            <a:spLocks noChangeShapeType="1"/>
          </p:cNvSpPr>
          <p:nvPr/>
        </p:nvSpPr>
        <p:spPr bwMode="auto">
          <a:xfrm>
            <a:off x="2141936" y="3738347"/>
            <a:ext cx="3564731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0182" name="Rectangle 5"/>
          <p:cNvSpPr>
            <a:spLocks noChangeArrowheads="1"/>
          </p:cNvSpPr>
          <p:nvPr/>
        </p:nvSpPr>
        <p:spPr bwMode="auto">
          <a:xfrm>
            <a:off x="1476376" y="1045370"/>
            <a:ext cx="623055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700" b="1"/>
              <a:t>Интеракција зрачења са материјом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92104" y="4874858"/>
            <a:ext cx="344424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r-Cyrl-RS" dirty="0" smtClean="0"/>
              <a:t>папир         алуминијум                  олово</a:t>
            </a:r>
            <a:endParaRPr lang="en-GB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476376" y="5241334"/>
            <a:ext cx="63234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Моћ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заустављања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или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зауставна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моћ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/>
              <a:t>представља</a:t>
            </a:r>
            <a:r>
              <a:rPr lang="en-US" dirty="0"/>
              <a:t> </a:t>
            </a:r>
            <a:r>
              <a:rPr lang="en-US" dirty="0" err="1"/>
              <a:t>губитак</a:t>
            </a:r>
            <a:r>
              <a:rPr lang="en-US" dirty="0"/>
              <a:t> </a:t>
            </a:r>
            <a:r>
              <a:rPr lang="en-US" dirty="0" err="1"/>
              <a:t>енергије</a:t>
            </a:r>
            <a:r>
              <a:rPr lang="en-US" dirty="0"/>
              <a:t> </a:t>
            </a:r>
            <a:r>
              <a:rPr lang="en-US" dirty="0" err="1"/>
              <a:t>при</a:t>
            </a:r>
            <a:r>
              <a:rPr lang="en-US" dirty="0"/>
              <a:t> </a:t>
            </a:r>
            <a:r>
              <a:rPr lang="en-US" dirty="0" err="1"/>
              <a:t>проласку</a:t>
            </a:r>
            <a:r>
              <a:rPr lang="en-US" dirty="0"/>
              <a:t> </a:t>
            </a:r>
            <a:r>
              <a:rPr lang="en-US" dirty="0" err="1"/>
              <a:t>зрачења</a:t>
            </a:r>
            <a:r>
              <a:rPr lang="en-US" dirty="0"/>
              <a:t> </a:t>
            </a:r>
            <a:r>
              <a:rPr lang="en-US" dirty="0" err="1"/>
              <a:t>кроз</a:t>
            </a:r>
            <a:r>
              <a:rPr lang="en-US" dirty="0"/>
              <a:t> </a:t>
            </a:r>
            <a:r>
              <a:rPr lang="en-US" dirty="0" err="1"/>
              <a:t>материјал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28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816"/>
    </mc:Choice>
    <mc:Fallback xmlns="">
      <p:transition spd="slow" advTm="74816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15"/>
          <p:cNvSpPr>
            <a:spLocks noChangeArrowheads="1" noChangeShapeType="1" noTextEdit="1"/>
          </p:cNvSpPr>
          <p:nvPr/>
        </p:nvSpPr>
        <p:spPr bwMode="auto">
          <a:xfrm>
            <a:off x="1840706" y="1103710"/>
            <a:ext cx="5668566" cy="4321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27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9155" name="Text Box 8"/>
          <p:cNvSpPr txBox="1">
            <a:spLocks noChangeArrowheads="1"/>
          </p:cNvSpPr>
          <p:nvPr/>
        </p:nvSpPr>
        <p:spPr bwMode="auto">
          <a:xfrm>
            <a:off x="1259683" y="2691046"/>
            <a:ext cx="216574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500" b="1" dirty="0" err="1">
                <a:latin typeface="Tahoma" panose="020B0604030504040204" pitchFamily="34" charset="0"/>
              </a:rPr>
              <a:t>Комптонов</a:t>
            </a:r>
            <a:r>
              <a:rPr lang="en-US" altLang="en-US" sz="1500" b="1" dirty="0">
                <a:latin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Tahoma" panose="020B0604030504040204" pitchFamily="34" charset="0"/>
              </a:rPr>
              <a:t>ефекат</a:t>
            </a:r>
            <a:endParaRPr lang="en-US" altLang="en-US" sz="1500" b="1" dirty="0">
              <a:latin typeface="Tahoma" panose="020B0604030504040204" pitchFamily="34" charset="0"/>
            </a:endParaRPr>
          </a:p>
        </p:txBody>
      </p:sp>
      <p:sp>
        <p:nvSpPr>
          <p:cNvPr id="49156" name="Text Box 9"/>
          <p:cNvSpPr txBox="1">
            <a:spLocks noChangeArrowheads="1"/>
          </p:cNvSpPr>
          <p:nvPr/>
        </p:nvSpPr>
        <p:spPr bwMode="auto">
          <a:xfrm>
            <a:off x="1216525" y="3706458"/>
            <a:ext cx="38064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500" b="1" dirty="0" err="1">
                <a:latin typeface="Tahoma" panose="020B0604030504040204" pitchFamily="34" charset="0"/>
              </a:rPr>
              <a:t>Фотоелектрични</a:t>
            </a:r>
            <a:r>
              <a:rPr lang="sr-Latn-CS" altLang="en-US" sz="1500" b="1" dirty="0">
                <a:latin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Tahoma" panose="020B0604030504040204" pitchFamily="34" charset="0"/>
              </a:rPr>
              <a:t>ефекат</a:t>
            </a:r>
            <a:endParaRPr lang="en-US" altLang="en-US" sz="1500" b="1" dirty="0">
              <a:latin typeface="Tahoma" panose="020B0604030504040204" pitchFamily="34" charset="0"/>
            </a:endParaRPr>
          </a:p>
        </p:txBody>
      </p:sp>
      <p:sp>
        <p:nvSpPr>
          <p:cNvPr id="49157" name="Text Box 10"/>
          <p:cNvSpPr txBox="1">
            <a:spLocks noChangeArrowheads="1"/>
          </p:cNvSpPr>
          <p:nvPr/>
        </p:nvSpPr>
        <p:spPr bwMode="auto">
          <a:xfrm>
            <a:off x="1143001" y="4938728"/>
            <a:ext cx="38064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500" b="1" dirty="0" err="1">
                <a:latin typeface="Tahoma" panose="020B0604030504040204" pitchFamily="34" charset="0"/>
              </a:rPr>
              <a:t>Ефекат</a:t>
            </a:r>
            <a:r>
              <a:rPr lang="sr-Latn-CS" altLang="en-US" sz="1500" b="1" dirty="0">
                <a:latin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Tahoma" panose="020B0604030504040204" pitchFamily="34" charset="0"/>
              </a:rPr>
              <a:t>стварања</a:t>
            </a:r>
            <a:r>
              <a:rPr lang="sr-Latn-CS" altLang="en-US" sz="1500" b="1" dirty="0">
                <a:latin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Tahoma" panose="020B0604030504040204" pitchFamily="34" charset="0"/>
              </a:rPr>
              <a:t>парова</a:t>
            </a:r>
            <a:endParaRPr lang="en-US" altLang="en-US" sz="1500" b="1" dirty="0">
              <a:latin typeface="Tahoma" panose="020B0604030504040204" pitchFamily="34" charset="0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203449" y="3810042"/>
            <a:ext cx="193000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100" b="1" dirty="0" err="1"/>
              <a:t>Јонизација</a:t>
            </a:r>
            <a:endParaRPr lang="en-US" altLang="en-US" sz="2100" b="1" dirty="0"/>
          </a:p>
        </p:txBody>
      </p:sp>
      <p:sp>
        <p:nvSpPr>
          <p:cNvPr id="49160" name="Text Box 4"/>
          <p:cNvSpPr txBox="1">
            <a:spLocks noChangeArrowheads="1"/>
          </p:cNvSpPr>
          <p:nvPr/>
        </p:nvSpPr>
        <p:spPr bwMode="auto">
          <a:xfrm>
            <a:off x="2760465" y="1767227"/>
            <a:ext cx="437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 dirty="0" err="1">
                <a:latin typeface="Tahoma" panose="020B0604030504040204" pitchFamily="34" charset="0"/>
              </a:rPr>
              <a:t>Предавање</a:t>
            </a:r>
            <a:r>
              <a:rPr lang="en-US" altLang="en-US" b="1" dirty="0">
                <a:latin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</a:rPr>
              <a:t>енергије</a:t>
            </a:r>
            <a:r>
              <a:rPr lang="en-US" altLang="en-US" b="1" dirty="0">
                <a:latin typeface="Tahoma" panose="020B0604030504040204" pitchFamily="34" charset="0"/>
              </a:rPr>
              <a:t> (LET) </a:t>
            </a:r>
          </a:p>
        </p:txBody>
      </p:sp>
      <p:sp>
        <p:nvSpPr>
          <p:cNvPr id="49161" name="Rectangle 14"/>
          <p:cNvSpPr>
            <a:spLocks noChangeArrowheads="1"/>
          </p:cNvSpPr>
          <p:nvPr/>
        </p:nvSpPr>
        <p:spPr bwMode="auto">
          <a:xfrm>
            <a:off x="2547938" y="1077517"/>
            <a:ext cx="470693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700" b="1" dirty="0" err="1"/>
              <a:t>Електромагнатна</a:t>
            </a:r>
            <a:r>
              <a:rPr lang="en-US" altLang="en-US" sz="2700" b="1" dirty="0"/>
              <a:t> </a:t>
            </a:r>
            <a:r>
              <a:rPr lang="en-US" altLang="en-US" sz="2700" b="1" dirty="0" err="1"/>
              <a:t>зрачења</a:t>
            </a:r>
            <a:endParaRPr lang="en-US" altLang="en-US" sz="2700" b="1" dirty="0"/>
          </a:p>
        </p:txBody>
      </p:sp>
      <p:sp>
        <p:nvSpPr>
          <p:cNvPr id="49162" name="AutoShape 16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3" name="AutoShape 18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4" name="AutoShape 20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5" name="AutoShape 22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6" name="AutoShape 24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16" name="Picture 8" descr="C:\Users\Vladimir\Desktop\Nuclear_Medicine_6-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976" y="2307694"/>
            <a:ext cx="1526027" cy="961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C:\Users\Vladimir\Desktop\SlimMadEmperorshrimp-size_restricted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309" y="3440686"/>
            <a:ext cx="1499360" cy="94628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C:\Users\Vladimir\Desktop\pair_pro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234" y="4478138"/>
            <a:ext cx="1822706" cy="1368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Brace 1"/>
          <p:cNvSpPr/>
          <p:nvPr/>
        </p:nvSpPr>
        <p:spPr>
          <a:xfrm>
            <a:off x="5852160" y="2307695"/>
            <a:ext cx="274320" cy="353870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b="1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726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509"/>
    </mc:Choice>
    <mc:Fallback xmlns="">
      <p:transition spd="slow" advTm="1425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20"/>
          <p:cNvSpPr>
            <a:spLocks noChangeArrowheads="1" noChangeShapeType="1" noTextEdit="1"/>
          </p:cNvSpPr>
          <p:nvPr/>
        </p:nvSpPr>
        <p:spPr bwMode="auto">
          <a:xfrm>
            <a:off x="849745" y="381000"/>
            <a:ext cx="7970405" cy="93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Интеракција зрачења са материјом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3" name="Content Placeholder 4"/>
          <p:cNvSpPr>
            <a:spLocks noGrp="1"/>
          </p:cNvSpPr>
          <p:nvPr>
            <p:ph sz="half" idx="1"/>
          </p:nvPr>
        </p:nvSpPr>
        <p:spPr>
          <a:xfrm>
            <a:off x="400050" y="1863725"/>
            <a:ext cx="8343900" cy="170151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2800" dirty="0" smtClean="0"/>
              <a:t>Пролазећи кроз материјалну средину, јонизујуће зрачење интерр</a:t>
            </a:r>
            <a:r>
              <a:rPr lang="en-US" sz="2800" dirty="0" smtClean="0"/>
              <a:t>e</a:t>
            </a:r>
            <a:r>
              <a:rPr lang="sr-Cyrl-RS" sz="2800" dirty="0" smtClean="0"/>
              <a:t>агује са атомима и молекулима средине</a:t>
            </a:r>
          </a:p>
          <a:p>
            <a:pPr>
              <a:defRPr/>
            </a:pPr>
            <a:r>
              <a:rPr lang="sr-Cyrl-RS" sz="2800" dirty="0" smtClean="0"/>
              <a:t>Последица: Јонизујуће зрачење губи енергију</a:t>
            </a:r>
          </a:p>
          <a:p>
            <a:pPr>
              <a:defRPr/>
            </a:pPr>
            <a:r>
              <a:rPr lang="sr-Cyrl-RS" sz="2800" dirty="0" smtClean="0"/>
              <a:t>Последица: Материјална средина се мења физички, хемијски, а жива материја и биолошки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WordArt 20"/>
          <p:cNvSpPr>
            <a:spLocks noChangeArrowheads="1" noChangeShapeType="1" noTextEdit="1"/>
          </p:cNvSpPr>
          <p:nvPr/>
        </p:nvSpPr>
        <p:spPr bwMode="auto">
          <a:xfrm>
            <a:off x="600364" y="550140"/>
            <a:ext cx="7843405" cy="8814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28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Интеракција зрачења са материјом</a:t>
            </a:r>
            <a:endParaRPr lang="en-US" sz="28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12737" y="2075584"/>
            <a:ext cx="8434387" cy="42751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sr-Cyrl-RS" sz="3600" dirty="0" smtClean="0"/>
              <a:t>Честична</a:t>
            </a:r>
            <a:r>
              <a:rPr lang="en-US" sz="3600" dirty="0" smtClean="0"/>
              <a:t>, </a:t>
            </a:r>
            <a:r>
              <a:rPr lang="sr-Cyrl-RS" sz="3600" dirty="0" smtClean="0"/>
              <a:t>односно корпускуларна зрачења (микросистеми који имају масу)</a:t>
            </a:r>
          </a:p>
          <a:p>
            <a:pPr>
              <a:defRPr/>
            </a:pPr>
            <a:endParaRPr lang="sr-Cyrl-RS" sz="3600" dirty="0" smtClean="0"/>
          </a:p>
          <a:p>
            <a:pPr>
              <a:defRPr/>
            </a:pPr>
            <a:r>
              <a:rPr lang="sr-Cyrl-RS" sz="3600" dirty="0" smtClean="0"/>
              <a:t>Електромагнетна, односно квантна зрачења (немају масу већ само енергију)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WordArt 15"/>
          <p:cNvSpPr>
            <a:spLocks noChangeArrowheads="1" noChangeShapeType="1" noTextEdit="1"/>
          </p:cNvSpPr>
          <p:nvPr/>
        </p:nvSpPr>
        <p:spPr bwMode="auto">
          <a:xfrm>
            <a:off x="681037" y="448180"/>
            <a:ext cx="74866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Корпускуларна зрачења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52227" name="Text Box 4"/>
          <p:cNvSpPr txBox="1">
            <a:spLocks noChangeArrowheads="1"/>
          </p:cNvSpPr>
          <p:nvPr/>
        </p:nvSpPr>
        <p:spPr bwMode="auto">
          <a:xfrm>
            <a:off x="577850" y="1505816"/>
            <a:ext cx="7693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 dirty="0" err="1">
                <a:latin typeface="Tahoma" pitchFamily="34" charset="0"/>
              </a:rPr>
              <a:t>Алфа</a:t>
            </a:r>
            <a:r>
              <a:rPr lang="en-US" sz="2400" b="1" dirty="0">
                <a:latin typeface="Tahoma" pitchFamily="34" charset="0"/>
              </a:rPr>
              <a:t>, </a:t>
            </a:r>
            <a:r>
              <a:rPr lang="en-US" sz="2400" b="1" dirty="0" err="1">
                <a:latin typeface="Tahoma" pitchFamily="34" charset="0"/>
              </a:rPr>
              <a:t>бета</a:t>
            </a:r>
            <a:r>
              <a:rPr lang="en-US" sz="2400" b="1" dirty="0">
                <a:latin typeface="Tahoma" pitchFamily="34" charset="0"/>
              </a:rPr>
              <a:t>, </a:t>
            </a:r>
            <a:r>
              <a:rPr lang="en-US" sz="2400" b="1" dirty="0" err="1">
                <a:latin typeface="Tahoma" pitchFamily="34" charset="0"/>
              </a:rPr>
              <a:t>протони</a:t>
            </a:r>
            <a:r>
              <a:rPr lang="en-US" sz="2400" b="1" dirty="0">
                <a:latin typeface="Tahoma" pitchFamily="34" charset="0"/>
              </a:rPr>
              <a:t>, </a:t>
            </a:r>
            <a:r>
              <a:rPr lang="en-US" sz="2400" b="1" dirty="0" err="1">
                <a:latin typeface="Tahoma" pitchFamily="34" charset="0"/>
              </a:rPr>
              <a:t>деутерони</a:t>
            </a:r>
            <a:r>
              <a:rPr lang="en-US" sz="2400" b="1" dirty="0">
                <a:latin typeface="Tahoma" pitchFamily="34" charset="0"/>
              </a:rPr>
              <a:t>, </a:t>
            </a:r>
            <a:r>
              <a:rPr lang="en-US" sz="2400" b="1" dirty="0" err="1">
                <a:latin typeface="Tahoma" pitchFamily="34" charset="0"/>
              </a:rPr>
              <a:t>тешки</a:t>
            </a:r>
            <a:r>
              <a:rPr lang="en-US" sz="2400" b="1" dirty="0">
                <a:latin typeface="Tahoma" pitchFamily="34" charset="0"/>
              </a:rPr>
              <a:t> </a:t>
            </a:r>
            <a:r>
              <a:rPr lang="en-US" sz="2400" b="1" dirty="0" err="1">
                <a:latin typeface="Tahoma" pitchFamily="34" charset="0"/>
              </a:rPr>
              <a:t>јони</a:t>
            </a:r>
            <a:r>
              <a:rPr lang="en-US" sz="2400" b="1" dirty="0">
                <a:latin typeface="Tahoma" pitchFamily="34" charset="0"/>
              </a:rPr>
              <a:t>...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542925" y="2354263"/>
            <a:ext cx="83185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>
                <a:latin typeface="Tahoma" pitchFamily="34" charset="0"/>
              </a:rPr>
              <a:t>Интеракција подразумева предају (кинетичке) енергије (LET) које носи зрачење (сноп брзих пројектила) материји (атомима  и молекулима) кроз коју зрачење пролази!</a:t>
            </a:r>
          </a:p>
        </p:txBody>
      </p:sp>
      <p:sp>
        <p:nvSpPr>
          <p:cNvPr id="52229" name="Text Box 4"/>
          <p:cNvSpPr txBox="1">
            <a:spLocks noChangeArrowheads="1"/>
          </p:cNvSpPr>
          <p:nvPr/>
        </p:nvSpPr>
        <p:spPr bwMode="auto">
          <a:xfrm>
            <a:off x="577850" y="4041775"/>
            <a:ext cx="8566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>
                <a:latin typeface="Tahoma" pitchFamily="34" charset="0"/>
              </a:rPr>
              <a:t>Део кинетичке енергије честице који се предаје мети може задржати исту форму, а део може бити претворен у други облик енергије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WordArt 15"/>
          <p:cNvSpPr>
            <a:spLocks noChangeArrowheads="1" noChangeShapeType="1" noTextEdit="1"/>
          </p:cNvSpPr>
          <p:nvPr/>
        </p:nvSpPr>
        <p:spPr bwMode="auto">
          <a:xfrm>
            <a:off x="1071563" y="142875"/>
            <a:ext cx="74866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Корпускуларна зрачења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458788" y="915988"/>
            <a:ext cx="8197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>
                <a:latin typeface="Calibri" pitchFamily="34" charset="0"/>
                <a:cs typeface="Calibri" pitchFamily="34" charset="0"/>
              </a:rPr>
              <a:t>Ако мета прими кинетичку енергију честице и та енергија задржи исту форму, при чему се мета ставља у покрет, та се интеракција назива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321483" y="1619936"/>
            <a:ext cx="4578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3600" b="1" dirty="0" err="1">
                <a:latin typeface="Calibri" pitchFamily="34" charset="0"/>
                <a:cs typeface="Calibri" pitchFamily="34" charset="0"/>
              </a:rPr>
              <a:t>ЕЛАСТИЧНИ</a:t>
            </a:r>
            <a:r>
              <a:rPr lang="en-US" sz="36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latin typeface="Calibri" pitchFamily="34" charset="0"/>
                <a:cs typeface="Calibri" pitchFamily="34" charset="0"/>
              </a:rPr>
              <a:t>СУДАР</a:t>
            </a:r>
            <a:endParaRPr lang="en-US" sz="3600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2155825" y="4662488"/>
            <a:ext cx="4040188" cy="2414587"/>
            <a:chOff x="300251" y="4230805"/>
            <a:chExt cx="4039734" cy="2415654"/>
          </a:xfrm>
        </p:grpSpPr>
        <p:sp>
          <p:nvSpPr>
            <p:cNvPr id="53256" name="Oval 19"/>
            <p:cNvSpPr>
              <a:spLocks noChangeArrowheads="1"/>
            </p:cNvSpPr>
            <p:nvPr/>
          </p:nvSpPr>
          <p:spPr bwMode="auto">
            <a:xfrm>
              <a:off x="3821373" y="5841241"/>
              <a:ext cx="245660" cy="232012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12813" eaLnBrk="0" hangingPunct="0"/>
              <a:endParaRPr lang="en-US"/>
            </a:p>
          </p:txBody>
        </p:sp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300251" y="4230805"/>
              <a:ext cx="4039734" cy="2415654"/>
              <a:chOff x="1501254" y="4230805"/>
              <a:chExt cx="4039734" cy="2415654"/>
            </a:xfrm>
          </p:grpSpPr>
          <p:grpSp>
            <p:nvGrpSpPr>
              <p:cNvPr id="4" name="Group 21"/>
              <p:cNvGrpSpPr>
                <a:grpSpLocks/>
              </p:cNvGrpSpPr>
              <p:nvPr/>
            </p:nvGrpSpPr>
            <p:grpSpPr bwMode="auto">
              <a:xfrm>
                <a:off x="1501254" y="4872252"/>
                <a:ext cx="3862315" cy="1774207"/>
                <a:chOff x="1501254" y="4872252"/>
                <a:chExt cx="3862315" cy="1774207"/>
              </a:xfrm>
            </p:grpSpPr>
            <p:sp>
              <p:nvSpPr>
                <p:cNvPr id="53261" name="Oval 7"/>
                <p:cNvSpPr>
                  <a:spLocks noChangeArrowheads="1"/>
                </p:cNvSpPr>
                <p:nvPr/>
              </p:nvSpPr>
              <p:spPr bwMode="auto">
                <a:xfrm>
                  <a:off x="2210937" y="5076967"/>
                  <a:ext cx="245660" cy="232012"/>
                </a:xfrm>
                <a:prstGeom prst="ellipse">
                  <a:avLst/>
                </a:prstGeom>
                <a:solidFill>
                  <a:srgbClr val="FF000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2813" eaLnBrk="0" hangingPunct="0"/>
                  <a:endParaRPr lang="en-US"/>
                </a:p>
              </p:txBody>
            </p:sp>
            <p:sp>
              <p:nvSpPr>
                <p:cNvPr id="53262" name="Oval 8"/>
                <p:cNvSpPr>
                  <a:spLocks noChangeArrowheads="1"/>
                </p:cNvSpPr>
                <p:nvPr/>
              </p:nvSpPr>
              <p:spPr bwMode="auto">
                <a:xfrm>
                  <a:off x="4763069" y="4872252"/>
                  <a:ext cx="600500" cy="532262"/>
                </a:xfrm>
                <a:prstGeom prst="ellipse">
                  <a:avLst/>
                </a:prstGeom>
                <a:solidFill>
                  <a:srgbClr val="FF000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912813" eaLnBrk="0" hangingPunct="0"/>
                  <a:endParaRPr lang="en-US"/>
                </a:p>
              </p:txBody>
            </p:sp>
            <p:cxnSp>
              <p:nvCxnSpPr>
                <p:cNvPr id="53263" name="Straight Connector 10"/>
                <p:cNvCxnSpPr>
                  <a:cxnSpLocks noChangeShapeType="1"/>
                  <a:stCxn id="53261" idx="6"/>
                  <a:endCxn id="53262" idx="2"/>
                </p:cNvCxnSpPr>
                <p:nvPr/>
              </p:nvCxnSpPr>
              <p:spPr bwMode="auto">
                <a:xfrm flipV="1">
                  <a:off x="2456597" y="5138383"/>
                  <a:ext cx="2306472" cy="54590"/>
                </a:xfrm>
                <a:prstGeom prst="line">
                  <a:avLst/>
                </a:prstGeom>
                <a:noFill/>
                <a:ln w="9525" algn="ctr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</p:cxnSp>
            <p:sp>
              <p:nvSpPr>
                <p:cNvPr id="16" name="Arc 15"/>
                <p:cNvSpPr/>
                <p:nvPr/>
              </p:nvSpPr>
              <p:spPr bwMode="auto">
                <a:xfrm>
                  <a:off x="1501254" y="5186902"/>
                  <a:ext cx="3642904" cy="1459557"/>
                </a:xfrm>
                <a:prstGeom prst="arc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Arial" pitchFamily="34" charset="0"/>
                    <a:cs typeface="+mn-cs"/>
                  </a:endParaRPr>
                </a:p>
              </p:txBody>
            </p:sp>
          </p:grpSp>
          <p:sp>
            <p:nvSpPr>
              <p:cNvPr id="11" name="Rectangle 10"/>
              <p:cNvSpPr/>
              <p:nvPr/>
            </p:nvSpPr>
            <p:spPr>
              <a:xfrm>
                <a:off x="4525237" y="4230805"/>
                <a:ext cx="1015751" cy="5847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3200" b="1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Z</a:t>
                </a:r>
                <a:r>
                  <a:rPr lang="sr-Cyrl-RS" sz="3200" b="1" spc="300" baseline="-250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2</a:t>
                </a:r>
                <a:endParaRPr lang="en-US" sz="3200" b="1" spc="300" baseline="-250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cs typeface="+mn-cs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822981" y="4503760"/>
                <a:ext cx="1015751" cy="5847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3200" b="1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Z</a:t>
                </a:r>
                <a:r>
                  <a:rPr lang="sr-Cyrl-RS" sz="3200" b="1" spc="300" baseline="-250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n-cs"/>
                  </a:rPr>
                  <a:t>1</a:t>
                </a:r>
                <a:endParaRPr lang="en-US" sz="3200" b="1" spc="300" baseline="-250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cs typeface="+mn-cs"/>
                </a:endParaRPr>
              </a:p>
            </p:txBody>
          </p:sp>
        </p:grpSp>
      </p:grpSp>
      <p:sp>
        <p:nvSpPr>
          <p:cNvPr id="53254" name="Text Box 2"/>
          <p:cNvSpPr txBox="1">
            <a:spLocks noChangeArrowheads="1"/>
          </p:cNvSpPr>
          <p:nvPr/>
        </p:nvSpPr>
        <p:spPr bwMode="auto">
          <a:xfrm>
            <a:off x="523875" y="2208213"/>
            <a:ext cx="76231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>
                <a:latin typeface="Calibri" pitchFamily="34" charset="0"/>
                <a:cs typeface="Calibri" pitchFamily="34" charset="0"/>
              </a:rPr>
              <a:t>У принципу се ради о интеракцији честице са целим атомом. Како је маса атома практично у језгру, у том случају је ова интеракција интеракција честице са језгром!</a:t>
            </a:r>
          </a:p>
        </p:txBody>
      </p:sp>
      <p:sp>
        <p:nvSpPr>
          <p:cNvPr id="53255" name="Text Box 2"/>
          <p:cNvSpPr txBox="1">
            <a:spLocks noChangeArrowheads="1"/>
          </p:cNvSpPr>
          <p:nvPr/>
        </p:nvSpPr>
        <p:spPr bwMode="auto">
          <a:xfrm>
            <a:off x="509588" y="3805238"/>
            <a:ext cx="8429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>
                <a:latin typeface="Calibri" pitchFamily="34" charset="0"/>
                <a:cs typeface="Calibri" pitchFamily="34" charset="0"/>
              </a:rPr>
              <a:t>За алфа и бета честице је доминантан ефекат судара скретање, а предаја енергије је занемарљива!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WordArt 15"/>
          <p:cNvSpPr>
            <a:spLocks noChangeArrowheads="1" noChangeShapeType="1" noTextEdit="1"/>
          </p:cNvSpPr>
          <p:nvPr/>
        </p:nvSpPr>
        <p:spPr bwMode="auto">
          <a:xfrm>
            <a:off x="1071563" y="142875"/>
            <a:ext cx="74866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Корпускуларна зрачења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54275" name="Text Box 4"/>
          <p:cNvSpPr txBox="1">
            <a:spLocks noChangeArrowheads="1"/>
          </p:cNvSpPr>
          <p:nvPr/>
        </p:nvSpPr>
        <p:spPr bwMode="auto">
          <a:xfrm>
            <a:off x="381000" y="800100"/>
            <a:ext cx="8197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>
                <a:latin typeface="Calibri" pitchFamily="34" charset="0"/>
                <a:cs typeface="Calibri" pitchFamily="34" charset="0"/>
              </a:rPr>
              <a:t>Уколико мета приликом преноса кинетичке енергије са честице утроши ту енергију на промену стања, та интеракција се назива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513138" y="1592263"/>
            <a:ext cx="482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3600" b="1">
                <a:latin typeface="Calibri" pitchFamily="34" charset="0"/>
                <a:cs typeface="Calibri" pitchFamily="34" charset="0"/>
              </a:rPr>
              <a:t>НЕЕЛАСТИЧНИ СУДАР</a:t>
            </a:r>
          </a:p>
        </p:txBody>
      </p:sp>
      <p:pic>
        <p:nvPicPr>
          <p:cNvPr id="542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3" y="3063875"/>
            <a:ext cx="28606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Text Box 2"/>
          <p:cNvSpPr txBox="1">
            <a:spLocks noChangeArrowheads="1"/>
          </p:cNvSpPr>
          <p:nvPr/>
        </p:nvSpPr>
        <p:spPr bwMode="auto">
          <a:xfrm>
            <a:off x="428625" y="2085975"/>
            <a:ext cx="76247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  <a:buFont typeface="Arial" charset="0"/>
              <a:buChar char="•"/>
            </a:pPr>
            <a:r>
              <a:rPr lang="en-US" sz="32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>
                <a:latin typeface="Calibri" pitchFamily="34" charset="0"/>
                <a:cs typeface="Calibri" pitchFamily="34" charset="0"/>
              </a:rPr>
              <a:t>Нееластични</a:t>
            </a:r>
            <a:r>
              <a:rPr lang="sr-Latn-CS" sz="32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>
                <a:latin typeface="Calibri" pitchFamily="34" charset="0"/>
                <a:cs typeface="Calibri" pitchFamily="34" charset="0"/>
              </a:rPr>
              <a:t>судари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err="1">
                <a:latin typeface="Calibri" pitchFamily="34" charset="0"/>
                <a:cs typeface="Calibri" pitchFamily="34" charset="0"/>
              </a:rPr>
              <a:t>омотачем</a:t>
            </a:r>
            <a:endParaRPr lang="en-US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4279" name="Text Box 2"/>
          <p:cNvSpPr txBox="1">
            <a:spLocks noChangeArrowheads="1"/>
          </p:cNvSpPr>
          <p:nvPr/>
        </p:nvSpPr>
        <p:spPr bwMode="auto">
          <a:xfrm>
            <a:off x="6591300" y="3198813"/>
            <a:ext cx="255270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200" b="1">
                <a:latin typeface="Calibri" pitchFamily="34" charset="0"/>
                <a:cs typeface="Calibri" pitchFamily="34" charset="0"/>
              </a:rPr>
              <a:t>Кинетичку енергију упадне честице апсорбује електрон, што узрокује ексцитацију или јонизацију атома</a:t>
            </a:r>
          </a:p>
        </p:txBody>
      </p:sp>
      <p:sp>
        <p:nvSpPr>
          <p:cNvPr id="54280" name="Text Box 2"/>
          <p:cNvSpPr txBox="1">
            <a:spLocks noChangeArrowheads="1"/>
          </p:cNvSpPr>
          <p:nvPr/>
        </p:nvSpPr>
        <p:spPr bwMode="auto">
          <a:xfrm>
            <a:off x="4421188" y="6184900"/>
            <a:ext cx="33131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>
                <a:latin typeface="Calibri" pitchFamily="34" charset="0"/>
                <a:cs typeface="Calibri" pitchFamily="34" charset="0"/>
              </a:rPr>
              <a:t>10</a:t>
            </a:r>
            <a:r>
              <a:rPr lang="en-US" sz="2400" b="1" baseline="30000">
                <a:latin typeface="Calibri" pitchFamily="34" charset="0"/>
                <a:cs typeface="Calibri" pitchFamily="34" charset="0"/>
              </a:rPr>
              <a:t>-14</a:t>
            </a:r>
            <a:r>
              <a:rPr lang="en-US" sz="2400" b="1">
                <a:latin typeface="Calibri" pitchFamily="34" charset="0"/>
                <a:cs typeface="Calibri" pitchFamily="34" charset="0"/>
              </a:rPr>
              <a:t>-10</a:t>
            </a:r>
            <a:r>
              <a:rPr lang="en-US" sz="2400" b="1" baseline="30000">
                <a:latin typeface="Calibri" pitchFamily="34" charset="0"/>
                <a:cs typeface="Calibri" pitchFamily="34" charset="0"/>
              </a:rPr>
              <a:t>-8</a:t>
            </a:r>
            <a:r>
              <a:rPr lang="en-US" sz="2400" b="1">
                <a:latin typeface="Calibri" pitchFamily="34" charset="0"/>
                <a:cs typeface="Calibri" pitchFamily="34" charset="0"/>
              </a:rPr>
              <a:t> секунди</a:t>
            </a:r>
          </a:p>
        </p:txBody>
      </p:sp>
      <p:sp>
        <p:nvSpPr>
          <p:cNvPr id="54281" name="Text Box 2"/>
          <p:cNvSpPr txBox="1">
            <a:spLocks noChangeArrowheads="1"/>
          </p:cNvSpPr>
          <p:nvPr/>
        </p:nvSpPr>
        <p:spPr bwMode="auto">
          <a:xfrm>
            <a:off x="2870200" y="6061075"/>
            <a:ext cx="1768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>
                <a:latin typeface="Calibri" pitchFamily="34" charset="0"/>
                <a:cs typeface="Calibri" pitchFamily="34" charset="0"/>
              </a:rPr>
              <a:t>X</a:t>
            </a:r>
            <a:r>
              <a:rPr lang="en-US" sz="2400" b="1" baseline="-25000">
                <a:latin typeface="Calibri" pitchFamily="34" charset="0"/>
                <a:cs typeface="Calibri" pitchFamily="34" charset="0"/>
              </a:rPr>
              <a:t>K</a:t>
            </a:r>
            <a:r>
              <a:rPr lang="en-US" sz="2400" b="1">
                <a:latin typeface="Calibri" pitchFamily="34" charset="0"/>
                <a:cs typeface="Calibri" pitchFamily="34" charset="0"/>
              </a:rPr>
              <a:t> или X</a:t>
            </a:r>
            <a:r>
              <a:rPr lang="en-US" sz="2400" b="1" baseline="-25000">
                <a:latin typeface="Calibri" pitchFamily="34" charset="0"/>
                <a:cs typeface="Calibri" pitchFamily="34" charset="0"/>
              </a:rPr>
              <a:t>L</a:t>
            </a:r>
          </a:p>
        </p:txBody>
      </p:sp>
      <p:cxnSp>
        <p:nvCxnSpPr>
          <p:cNvPr id="54282" name="Straight Connector 53"/>
          <p:cNvCxnSpPr>
            <a:cxnSpLocks noChangeShapeType="1"/>
          </p:cNvCxnSpPr>
          <p:nvPr/>
        </p:nvCxnSpPr>
        <p:spPr bwMode="auto">
          <a:xfrm>
            <a:off x="2486025" y="5338763"/>
            <a:ext cx="474663" cy="53022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sp>
        <p:nvSpPr>
          <p:cNvPr id="54283" name="Freeform 65"/>
          <p:cNvSpPr>
            <a:spLocks/>
          </p:cNvSpPr>
          <p:nvPr/>
        </p:nvSpPr>
        <p:spPr bwMode="auto">
          <a:xfrm>
            <a:off x="1917700" y="5207000"/>
            <a:ext cx="1314450" cy="1023938"/>
          </a:xfrm>
          <a:custGeom>
            <a:avLst/>
            <a:gdLst>
              <a:gd name="T0" fmla="*/ 0 w 1137684"/>
              <a:gd name="T1" fmla="*/ 150733 h 585289"/>
              <a:gd name="T2" fmla="*/ 184259 w 1137684"/>
              <a:gd name="T3" fmla="*/ 150733 h 585289"/>
              <a:gd name="T4" fmla="*/ 255128 w 1137684"/>
              <a:gd name="T5" fmla="*/ 595979 h 585289"/>
              <a:gd name="T6" fmla="*/ 368519 w 1137684"/>
              <a:gd name="T7" fmla="*/ 645446 h 585289"/>
              <a:gd name="T8" fmla="*/ 396867 w 1137684"/>
              <a:gd name="T9" fmla="*/ 744394 h 585289"/>
              <a:gd name="T10" fmla="*/ 439389 w 1137684"/>
              <a:gd name="T11" fmla="*/ 991750 h 585289"/>
              <a:gd name="T12" fmla="*/ 481910 w 1137684"/>
              <a:gd name="T13" fmla="*/ 1041223 h 585289"/>
              <a:gd name="T14" fmla="*/ 609473 w 1137684"/>
              <a:gd name="T15" fmla="*/ 1090692 h 585289"/>
              <a:gd name="T16" fmla="*/ 623648 w 1137684"/>
              <a:gd name="T17" fmla="*/ 1239111 h 585289"/>
              <a:gd name="T18" fmla="*/ 666169 w 1137684"/>
              <a:gd name="T19" fmla="*/ 1288584 h 585289"/>
              <a:gd name="T20" fmla="*/ 822082 w 1137684"/>
              <a:gd name="T21" fmla="*/ 1338051 h 585289"/>
              <a:gd name="T22" fmla="*/ 921297 w 1137684"/>
              <a:gd name="T23" fmla="*/ 1733829 h 585289"/>
              <a:gd name="T24" fmla="*/ 1105557 w 1137684"/>
              <a:gd name="T25" fmla="*/ 1783297 h 585289"/>
              <a:gd name="T26" fmla="*/ 1133903 w 1137684"/>
              <a:gd name="T27" fmla="*/ 1931714 h 585289"/>
              <a:gd name="T28" fmla="*/ 1190598 w 1137684"/>
              <a:gd name="T29" fmla="*/ 2179073 h 585289"/>
              <a:gd name="T30" fmla="*/ 1303990 w 1137684"/>
              <a:gd name="T31" fmla="*/ 2228542 h 585289"/>
              <a:gd name="T32" fmla="*/ 1346510 w 1137684"/>
              <a:gd name="T33" fmla="*/ 2525373 h 585289"/>
              <a:gd name="T34" fmla="*/ 1502423 w 1137684"/>
              <a:gd name="T35" fmla="*/ 2624318 h 585289"/>
              <a:gd name="T36" fmla="*/ 1516598 w 1137684"/>
              <a:gd name="T37" fmla="*/ 2723261 h 58528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137684"/>
              <a:gd name="T58" fmla="*/ 0 h 585289"/>
              <a:gd name="T59" fmla="*/ 1137684 w 1137684"/>
              <a:gd name="T60" fmla="*/ 585289 h 58528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137684" h="585289">
                <a:moveTo>
                  <a:pt x="0" y="32396"/>
                </a:moveTo>
                <a:cubicBezTo>
                  <a:pt x="46198" y="16996"/>
                  <a:pt x="82687" y="0"/>
                  <a:pt x="138223" y="32396"/>
                </a:cubicBezTo>
                <a:cubicBezTo>
                  <a:pt x="244282" y="94263"/>
                  <a:pt x="89949" y="91203"/>
                  <a:pt x="191386" y="128089"/>
                </a:cubicBezTo>
                <a:cubicBezTo>
                  <a:pt x="218240" y="137854"/>
                  <a:pt x="248093" y="135177"/>
                  <a:pt x="276447" y="138721"/>
                </a:cubicBezTo>
                <a:cubicBezTo>
                  <a:pt x="283535" y="145810"/>
                  <a:pt x="292554" y="151391"/>
                  <a:pt x="297712" y="159987"/>
                </a:cubicBezTo>
                <a:cubicBezTo>
                  <a:pt x="316530" y="191352"/>
                  <a:pt x="295932" y="192942"/>
                  <a:pt x="329610" y="213149"/>
                </a:cubicBezTo>
                <a:cubicBezTo>
                  <a:pt x="339220" y="218915"/>
                  <a:pt x="350875" y="220238"/>
                  <a:pt x="361507" y="223782"/>
                </a:cubicBezTo>
                <a:cubicBezTo>
                  <a:pt x="439568" y="197762"/>
                  <a:pt x="409453" y="186667"/>
                  <a:pt x="457200" y="234414"/>
                </a:cubicBezTo>
                <a:cubicBezTo>
                  <a:pt x="460744" y="245047"/>
                  <a:pt x="459908" y="258387"/>
                  <a:pt x="467833" y="266312"/>
                </a:cubicBezTo>
                <a:cubicBezTo>
                  <a:pt x="475758" y="274237"/>
                  <a:pt x="488635" y="275360"/>
                  <a:pt x="499730" y="276945"/>
                </a:cubicBezTo>
                <a:cubicBezTo>
                  <a:pt x="538484" y="282481"/>
                  <a:pt x="577703" y="284033"/>
                  <a:pt x="616689" y="287577"/>
                </a:cubicBezTo>
                <a:cubicBezTo>
                  <a:pt x="627491" y="303780"/>
                  <a:pt x="657362" y="366309"/>
                  <a:pt x="691117" y="372638"/>
                </a:cubicBezTo>
                <a:cubicBezTo>
                  <a:pt x="736536" y="381154"/>
                  <a:pt x="783266" y="379726"/>
                  <a:pt x="829340" y="383270"/>
                </a:cubicBezTo>
                <a:cubicBezTo>
                  <a:pt x="836428" y="393903"/>
                  <a:pt x="844890" y="403738"/>
                  <a:pt x="850605" y="415168"/>
                </a:cubicBezTo>
                <a:cubicBezTo>
                  <a:pt x="865528" y="445014"/>
                  <a:pt x="851627" y="457011"/>
                  <a:pt x="893135" y="468331"/>
                </a:cubicBezTo>
                <a:cubicBezTo>
                  <a:pt x="920703" y="475849"/>
                  <a:pt x="949842" y="475419"/>
                  <a:pt x="978196" y="478963"/>
                </a:cubicBezTo>
                <a:cubicBezTo>
                  <a:pt x="983653" y="495336"/>
                  <a:pt x="993118" y="533059"/>
                  <a:pt x="1010093" y="542759"/>
                </a:cubicBezTo>
                <a:cubicBezTo>
                  <a:pt x="1016638" y="546499"/>
                  <a:pt x="1126260" y="563685"/>
                  <a:pt x="1127051" y="564024"/>
                </a:cubicBezTo>
                <a:cubicBezTo>
                  <a:pt x="1134335" y="567146"/>
                  <a:pt x="1134140" y="578201"/>
                  <a:pt x="1137684" y="585289"/>
                </a:cubicBezTo>
              </a:path>
            </a:pathLst>
          </a:custGeom>
          <a:noFill/>
          <a:ln w="22225" cap="flat" cmpd="sng" algn="ctr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6675438" y="3133725"/>
            <a:ext cx="3041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endParaRPr lang="en-US" sz="4000" b="1"/>
          </a:p>
        </p:txBody>
      </p:sp>
      <p:sp>
        <p:nvSpPr>
          <p:cNvPr id="54285" name="Rectangle 97"/>
          <p:cNvSpPr>
            <a:spLocks noChangeArrowheads="1"/>
          </p:cNvSpPr>
          <p:nvPr/>
        </p:nvSpPr>
        <p:spPr bwMode="auto">
          <a:xfrm>
            <a:off x="756654" y="2655888"/>
            <a:ext cx="20805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r>
              <a:rPr lang="en-US" sz="28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ексцитација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428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1063" y="3057525"/>
            <a:ext cx="3079750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7" name="Rectangle 96"/>
          <p:cNvSpPr>
            <a:spLocks noChangeArrowheads="1"/>
          </p:cNvSpPr>
          <p:nvPr/>
        </p:nvSpPr>
        <p:spPr bwMode="auto">
          <a:xfrm>
            <a:off x="3887788" y="2655888"/>
            <a:ext cx="18875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en-US" sz="28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јонизација</a:t>
            </a:r>
            <a:endParaRPr lang="en-US" sz="28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>
            <a:spLocks noGrp="1" noChangeArrowheads="1"/>
          </p:cNvSpPr>
          <p:nvPr>
            <p:ph idx="1"/>
          </p:nvPr>
        </p:nvSpPr>
        <p:spPr bwMode="auto">
          <a:xfrm>
            <a:off x="639619" y="301844"/>
            <a:ext cx="7772400" cy="7144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40078">
            <a:spAutoFit/>
          </a:bodyPr>
          <a:lstStyle>
            <a:lvl1pPr defTabSz="801688" eaLnBrk="0" hangingPunct="0">
              <a:tabLst>
                <a:tab pos="322263" algn="l"/>
                <a:tab pos="1381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tabLst>
                <a:tab pos="322263" algn="l"/>
                <a:tab pos="1381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tabLst>
                <a:tab pos="322263" algn="l"/>
                <a:tab pos="1381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tabLst>
                <a:tab pos="322263" algn="l"/>
                <a:tab pos="1381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tabLst>
                <a:tab pos="322263" algn="l"/>
                <a:tab pos="1381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tabLst>
                <a:tab pos="322263" algn="l"/>
                <a:tab pos="1381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tabLst>
                <a:tab pos="322263" algn="l"/>
                <a:tab pos="1381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tabLst>
                <a:tab pos="322263" algn="l"/>
                <a:tab pos="1381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tabLst>
                <a:tab pos="322263" algn="l"/>
                <a:tab pos="1381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425"/>
              </a:lnSpc>
            </a:pPr>
            <a:r>
              <a:rPr lang="en-US" altLang="zh-CN" sz="1600" dirty="0">
                <a:ea typeface="宋体" panose="02010600030101010101" pitchFamily="2" charset="-122"/>
              </a:rPr>
              <a:t>		</a:t>
            </a:r>
            <a:r>
              <a:rPr lang="en-US" altLang="zh-CN" sz="3800" dirty="0" err="1">
                <a:ea typeface="宋体" panose="02010600030101010101" pitchFamily="2" charset="-122"/>
              </a:rPr>
              <a:t>Nekoliko</a:t>
            </a:r>
            <a:r>
              <a:rPr lang="en-US" altLang="zh-CN" sz="3800" dirty="0">
                <a:ea typeface="宋体" panose="02010600030101010101" pitchFamily="2" charset="-122"/>
              </a:rPr>
              <a:t> </a:t>
            </a:r>
            <a:r>
              <a:rPr lang="en-US" altLang="zh-CN" sz="3800" dirty="0" err="1">
                <a:ea typeface="宋体" panose="02010600030101010101" pitchFamily="2" charset="-122"/>
              </a:rPr>
              <a:t>reči</a:t>
            </a:r>
            <a:r>
              <a:rPr lang="en-US" altLang="zh-CN" sz="3800" dirty="0">
                <a:ea typeface="宋体" panose="02010600030101010101" pitchFamily="2" charset="-122"/>
              </a:rPr>
              <a:t> o </a:t>
            </a:r>
            <a:r>
              <a:rPr lang="en-US" altLang="zh-CN" sz="3800" dirty="0" err="1">
                <a:ea typeface="宋体" panose="02010600030101010101" pitchFamily="2" charset="-122"/>
              </a:rPr>
              <a:t>jonizaciji</a:t>
            </a:r>
            <a:r>
              <a:rPr lang="en-US" altLang="zh-CN" sz="3800" dirty="0">
                <a:ea typeface="宋体" panose="02010600030101010101" pitchFamily="2" charset="-122"/>
              </a:rPr>
              <a:t>.</a:t>
            </a:r>
          </a:p>
          <a:p>
            <a:pPr eaLnBrk="1" hangingPunct="1">
              <a:lnSpc>
                <a:spcPts val="875"/>
              </a:lnSpc>
            </a:pPr>
            <a:endParaRPr lang="en-US" altLang="zh-CN" sz="1600" dirty="0">
              <a:ea typeface="宋体" panose="02010600030101010101" pitchFamily="2" charset="-122"/>
            </a:endParaRPr>
          </a:p>
          <a:p>
            <a:pPr eaLnBrk="1" hangingPunct="1">
              <a:lnSpc>
                <a:spcPts val="875"/>
              </a:lnSpc>
            </a:pPr>
            <a:endParaRPr lang="en-US" altLang="zh-CN" sz="1600" dirty="0">
              <a:ea typeface="宋体" panose="02010600030101010101" pitchFamily="2" charset="-122"/>
            </a:endParaRPr>
          </a:p>
          <a:p>
            <a:pPr eaLnBrk="1" hangingPunct="1">
              <a:lnSpc>
                <a:spcPts val="3063"/>
              </a:lnSpc>
            </a:pPr>
            <a:r>
              <a:rPr lang="en-US" altLang="zh-CN" sz="2600" dirty="0" err="1">
                <a:ea typeface="宋体" panose="02010600030101010101" pitchFamily="2" charset="-122"/>
              </a:rPr>
              <a:t>Proces</a:t>
            </a:r>
            <a:r>
              <a:rPr lang="en-US" altLang="zh-CN" sz="2600" dirty="0">
                <a:ea typeface="宋体" panose="02010600030101010101" pitchFamily="2" charset="-122"/>
              </a:rPr>
              <a:t> u </a:t>
            </a:r>
            <a:r>
              <a:rPr lang="en-US" altLang="zh-CN" sz="2600" dirty="0" err="1">
                <a:ea typeface="宋体" panose="02010600030101010101" pitchFamily="2" charset="-122"/>
              </a:rPr>
              <a:t>kome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narušavamo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stabilnost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elektronskog</a:t>
            </a:r>
            <a:endParaRPr lang="en-US" altLang="zh-CN" sz="2600" dirty="0">
              <a:ea typeface="宋体" panose="02010600030101010101" pitchFamily="2" charset="-122"/>
            </a:endParaRPr>
          </a:p>
          <a:p>
            <a:pPr eaLnBrk="1" hangingPunct="1">
              <a:lnSpc>
                <a:spcPts val="3150"/>
              </a:lnSpc>
            </a:pPr>
            <a:r>
              <a:rPr lang="en-US" altLang="zh-CN" sz="1600" dirty="0">
                <a:ea typeface="宋体" panose="02010600030101010101" pitchFamily="2" charset="-122"/>
              </a:rPr>
              <a:t>	</a:t>
            </a:r>
            <a:r>
              <a:rPr lang="en-US" altLang="zh-CN" sz="2600" dirty="0" err="1">
                <a:ea typeface="宋体" panose="02010600030101010101" pitchFamily="2" charset="-122"/>
              </a:rPr>
              <a:t>omotača</a:t>
            </a:r>
            <a:r>
              <a:rPr lang="en-US" altLang="zh-CN" sz="2600" dirty="0">
                <a:ea typeface="宋体" panose="02010600030101010101" pitchFamily="2" charset="-122"/>
              </a:rPr>
              <a:t>, </a:t>
            </a:r>
            <a:r>
              <a:rPr lang="en-US" altLang="zh-CN" sz="2600" dirty="0" err="1">
                <a:ea typeface="宋体" panose="02010600030101010101" pitchFamily="2" charset="-122"/>
              </a:rPr>
              <a:t>zovemo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jonizacijom</a:t>
            </a:r>
            <a:r>
              <a:rPr lang="en-US" altLang="zh-CN" sz="2600" dirty="0">
                <a:ea typeface="宋体" panose="02010600030101010101" pitchFamily="2" charset="-122"/>
              </a:rPr>
              <a:t>.</a:t>
            </a:r>
          </a:p>
          <a:p>
            <a:pPr eaLnBrk="1" hangingPunct="1">
              <a:lnSpc>
                <a:spcPts val="875"/>
              </a:lnSpc>
            </a:pPr>
            <a:endParaRPr lang="en-US" altLang="zh-CN" sz="1600" dirty="0">
              <a:ea typeface="宋体" panose="02010600030101010101" pitchFamily="2" charset="-122"/>
            </a:endParaRPr>
          </a:p>
          <a:p>
            <a:pPr eaLnBrk="1" hangingPunct="1">
              <a:lnSpc>
                <a:spcPts val="2975"/>
              </a:lnSpc>
            </a:pPr>
            <a:r>
              <a:rPr lang="en-US" altLang="zh-CN" sz="2600" dirty="0" err="1">
                <a:ea typeface="宋体" panose="02010600030101010101" pitchFamily="2" charset="-122"/>
              </a:rPr>
              <a:t>Pri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jonizaciji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dobijamo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slobodan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elektron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i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pozitivno</a:t>
            </a:r>
            <a:endParaRPr lang="en-US" altLang="zh-CN" sz="2600" dirty="0">
              <a:ea typeface="宋体" panose="02010600030101010101" pitchFamily="2" charset="-122"/>
            </a:endParaRPr>
          </a:p>
          <a:p>
            <a:pPr eaLnBrk="1" hangingPunct="1">
              <a:lnSpc>
                <a:spcPts val="3150"/>
              </a:lnSpc>
            </a:pPr>
            <a:r>
              <a:rPr lang="en-US" altLang="zh-CN" sz="1600" dirty="0">
                <a:ea typeface="宋体" panose="02010600030101010101" pitchFamily="2" charset="-122"/>
              </a:rPr>
              <a:t>	</a:t>
            </a:r>
            <a:r>
              <a:rPr lang="en-US" altLang="zh-CN" sz="2600" dirty="0" err="1">
                <a:ea typeface="宋体" panose="02010600030101010101" pitchFamily="2" charset="-122"/>
              </a:rPr>
              <a:t>naelektrisan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ostatak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atoma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ili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jon.</a:t>
            </a:r>
            <a:endParaRPr lang="en-US" altLang="zh-CN" sz="2600" dirty="0">
              <a:ea typeface="宋体" panose="02010600030101010101" pitchFamily="2" charset="-122"/>
            </a:endParaRPr>
          </a:p>
          <a:p>
            <a:pPr eaLnBrk="1" hangingPunct="1">
              <a:lnSpc>
                <a:spcPts val="3150"/>
              </a:lnSpc>
            </a:pPr>
            <a:endParaRPr lang="en-US" altLang="zh-CN" sz="2600" dirty="0">
              <a:ea typeface="宋体" panose="02010600030101010101" pitchFamily="2" charset="-122"/>
            </a:endParaRPr>
          </a:p>
          <a:p>
            <a:pPr eaLnBrk="1" hangingPunct="1">
              <a:lnSpc>
                <a:spcPts val="3150"/>
              </a:lnSpc>
            </a:pPr>
            <a:r>
              <a:rPr lang="en-US" altLang="zh-CN" sz="2600" dirty="0" err="1">
                <a:ea typeface="宋体" panose="02010600030101010101" pitchFamily="2" charset="-122"/>
              </a:rPr>
              <a:t>Posle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jonizacije</a:t>
            </a:r>
            <a:r>
              <a:rPr lang="en-US" altLang="zh-CN" sz="2600" dirty="0">
                <a:ea typeface="宋体" panose="02010600030101010101" pitchFamily="2" charset="-122"/>
              </a:rPr>
              <a:t> se </a:t>
            </a:r>
            <a:r>
              <a:rPr lang="en-US" altLang="zh-CN" sz="2600" dirty="0" err="1">
                <a:ea typeface="宋体" panose="02010600030101010101" pitchFamily="2" charset="-122"/>
              </a:rPr>
              <a:t>kidaju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intramolekularne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veze</a:t>
            </a:r>
            <a:r>
              <a:rPr lang="en-US" altLang="zh-CN" sz="2600" dirty="0">
                <a:ea typeface="宋体" panose="02010600030101010101" pitchFamily="2" charset="-122"/>
              </a:rPr>
              <a:t>.</a:t>
            </a:r>
          </a:p>
          <a:p>
            <a:pPr eaLnBrk="1" hangingPunct="1">
              <a:lnSpc>
                <a:spcPts val="3150"/>
              </a:lnSpc>
            </a:pPr>
            <a:r>
              <a:rPr lang="en-US" altLang="zh-CN" sz="2600" dirty="0" err="1">
                <a:ea typeface="宋体" panose="02010600030101010101" pitchFamily="2" charset="-122"/>
              </a:rPr>
              <a:t>Prekinute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veze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izazivaju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disocijaciju</a:t>
            </a:r>
            <a:r>
              <a:rPr lang="en-US" altLang="zh-CN" sz="2600" dirty="0">
                <a:ea typeface="宋体" panose="02010600030101010101" pitchFamily="2" charset="-122"/>
              </a:rPr>
              <a:t> I </a:t>
            </a:r>
            <a:r>
              <a:rPr lang="en-US" altLang="zh-CN" sz="2600" dirty="0" err="1">
                <a:ea typeface="宋体" panose="02010600030101010101" pitchFamily="2" charset="-122"/>
              </a:rPr>
              <a:t>rekombinaciju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molekula</a:t>
            </a:r>
            <a:r>
              <a:rPr lang="en-US" altLang="zh-CN" sz="2600" dirty="0">
                <a:ea typeface="宋体" panose="02010600030101010101" pitchFamily="2" charset="-122"/>
              </a:rPr>
              <a:t>.</a:t>
            </a:r>
          </a:p>
          <a:p>
            <a:pPr eaLnBrk="1" hangingPunct="1">
              <a:lnSpc>
                <a:spcPts val="3150"/>
              </a:lnSpc>
            </a:pPr>
            <a:r>
              <a:rPr lang="en-US" altLang="zh-CN" sz="2600" dirty="0">
                <a:ea typeface="宋体" panose="02010600030101010101" pitchFamily="2" charset="-122"/>
              </a:rPr>
              <a:t>U </a:t>
            </a:r>
            <a:r>
              <a:rPr lang="en-US" altLang="zh-CN" sz="2600" dirty="0" err="1">
                <a:ea typeface="宋体" panose="02010600030101010101" pitchFamily="2" charset="-122"/>
              </a:rPr>
              <a:t>živom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organizmu</a:t>
            </a:r>
            <a:r>
              <a:rPr lang="en-US" altLang="zh-CN" sz="2600" dirty="0">
                <a:ea typeface="宋体" panose="02010600030101010101" pitchFamily="2" charset="-122"/>
              </a:rPr>
              <a:t>, </a:t>
            </a:r>
            <a:r>
              <a:rPr lang="en-US" altLang="zh-CN" sz="2600" dirty="0" err="1">
                <a:ea typeface="宋体" panose="02010600030101010101" pitchFamily="2" charset="-122"/>
              </a:rPr>
              <a:t>takve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promene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izazivaju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razne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efekte</a:t>
            </a:r>
            <a:r>
              <a:rPr lang="en-US" altLang="zh-CN" sz="2600" dirty="0">
                <a:ea typeface="宋体" panose="02010600030101010101" pitchFamily="2" charset="-122"/>
              </a:rPr>
              <a:t>, </a:t>
            </a:r>
            <a:r>
              <a:rPr lang="en-US" altLang="zh-CN" sz="2600" dirty="0" err="1">
                <a:ea typeface="宋体" panose="02010600030101010101" pitchFamily="2" charset="-122"/>
              </a:rPr>
              <a:t>tj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biološke</a:t>
            </a:r>
            <a:r>
              <a:rPr lang="en-US" altLang="zh-CN" sz="2600" dirty="0">
                <a:ea typeface="宋体" panose="02010600030101010101" pitchFamily="2" charset="-122"/>
              </a:rPr>
              <a:t> </a:t>
            </a:r>
            <a:r>
              <a:rPr lang="en-US" altLang="zh-CN" sz="2600" dirty="0" err="1">
                <a:ea typeface="宋体" panose="02010600030101010101" pitchFamily="2" charset="-122"/>
              </a:rPr>
              <a:t>posledice</a:t>
            </a:r>
            <a:r>
              <a:rPr lang="en-US" altLang="zh-CN" sz="2600" dirty="0">
                <a:ea typeface="宋体" panose="02010600030101010101" pitchFamily="2" charset="-122"/>
              </a:rPr>
              <a:t>.</a:t>
            </a:r>
          </a:p>
          <a:p>
            <a:pPr eaLnBrk="1" hangingPunct="1">
              <a:lnSpc>
                <a:spcPts val="3150"/>
              </a:lnSpc>
            </a:pPr>
            <a:endParaRPr lang="en-US" altLang="zh-CN" sz="26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0114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WordArt 15"/>
          <p:cNvSpPr>
            <a:spLocks noChangeArrowheads="1" noChangeShapeType="1" noTextEdit="1"/>
          </p:cNvSpPr>
          <p:nvPr/>
        </p:nvSpPr>
        <p:spPr bwMode="auto">
          <a:xfrm>
            <a:off x="505506" y="372777"/>
            <a:ext cx="3270647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27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Космичко зрачење</a:t>
            </a:r>
            <a:endParaRPr lang="en-US" sz="27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679" name="Picture 4" descr="https://upload.wikimedia.org/wikipedia/commons/a/ae/PIA16938-RadiationSources-InterplanetarySpa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6153" y="3172551"/>
            <a:ext cx="4058416" cy="318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50564" y="1889661"/>
            <a:ext cx="3780530" cy="175432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космички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зраци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се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састоје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од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endParaRPr lang="sr-Latn-RS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~ 50%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протона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endParaRPr lang="sr-Latn-RS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~ 25%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алфа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честица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endParaRPr lang="sr-Latn-RS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~ 13% C/N/O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језгара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endParaRPr lang="sr-Latn-RS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&lt;1%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електрона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endParaRPr lang="sr-Latn-RS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&lt;0,1%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гама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зрака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0565" y="1108478"/>
            <a:ext cx="8170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састоји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од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тзв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галактичког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космичког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зрачења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зрачења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latin typeface="Arial" panose="020B0604020202020204" pitchFamily="34" charset="0"/>
                <a:cs typeface="Arial" panose="020B0604020202020204" pitchFamily="34" charset="0"/>
              </a:rPr>
              <a:t>Сунца</a:t>
            </a:r>
          </a:p>
        </p:txBody>
      </p:sp>
    </p:spTree>
    <p:extLst>
      <p:ext uri="{BB962C8B-B14F-4D97-AF65-F5344CB8AC3E}">
        <p14:creationId xmlns:p14="http://schemas.microsoft.com/office/powerpoint/2010/main" val="89659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WordArt 15"/>
          <p:cNvSpPr>
            <a:spLocks noChangeArrowheads="1" noChangeShapeType="1" noTextEdit="1"/>
          </p:cNvSpPr>
          <p:nvPr/>
        </p:nvSpPr>
        <p:spPr bwMode="auto">
          <a:xfrm>
            <a:off x="1071563" y="142875"/>
            <a:ext cx="74866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Корпускуларна зрачења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55299" name="Text Box 2"/>
          <p:cNvSpPr txBox="1">
            <a:spLocks noChangeArrowheads="1"/>
          </p:cNvSpPr>
          <p:nvPr/>
        </p:nvSpPr>
        <p:spPr bwMode="auto">
          <a:xfrm>
            <a:off x="392051" y="1572925"/>
            <a:ext cx="8597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Закочно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зрачење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Bremsstrahlung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sp>
        <p:nvSpPr>
          <p:cNvPr id="55300" name="Text Box 2"/>
          <p:cNvSpPr txBox="1">
            <a:spLocks noChangeArrowheads="1"/>
          </p:cNvSpPr>
          <p:nvPr/>
        </p:nvSpPr>
        <p:spPr bwMode="auto">
          <a:xfrm>
            <a:off x="455860" y="1014371"/>
            <a:ext cx="5426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Нееластични</a:t>
            </a:r>
            <a:r>
              <a:rPr lang="sr-Latn-C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судари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језгром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5301" name="Picture 2" descr="Bremsstrahlu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779" y="2977284"/>
            <a:ext cx="3965575" cy="372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Text Box 2"/>
          <p:cNvSpPr txBox="1">
            <a:spLocks noChangeArrowheads="1"/>
          </p:cNvSpPr>
          <p:nvPr/>
        </p:nvSpPr>
        <p:spPr bwMode="auto">
          <a:xfrm>
            <a:off x="166254" y="2051420"/>
            <a:ext cx="61157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Вероватније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за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брже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мање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масе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које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интерреагују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тежим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језгрима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20737" y="3193935"/>
            <a:ext cx="48570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Рендгенски зраци</a:t>
            </a:r>
            <a:r>
              <a:rPr lang="ru-RU" dirty="0" smtClean="0"/>
              <a:t> или </a:t>
            </a:r>
            <a:r>
              <a:rPr lang="ru-RU" b="1" dirty="0" smtClean="0"/>
              <a:t>X-зраци</a:t>
            </a:r>
            <a:r>
              <a:rPr lang="ru-RU" dirty="0" smtClean="0"/>
              <a:t> су део електромагнетског спектра са фреквенцијама од 3×10</a:t>
            </a:r>
            <a:r>
              <a:rPr lang="ru-RU" baseline="30000" dirty="0" smtClean="0"/>
              <a:t>16</a:t>
            </a:r>
            <a:r>
              <a:rPr lang="ru-RU" dirty="0" smtClean="0"/>
              <a:t> до 3×10</a:t>
            </a:r>
            <a:r>
              <a:rPr lang="ru-RU" baseline="30000" dirty="0" smtClean="0"/>
              <a:t>19</a:t>
            </a:r>
            <a:r>
              <a:rPr lang="ru-RU" dirty="0" smtClean="0"/>
              <a:t> </a:t>
            </a:r>
            <a:r>
              <a:rPr lang="en-US" dirty="0" smtClean="0"/>
              <a:t>Hz</a:t>
            </a:r>
            <a:r>
              <a:rPr lang="ru-RU" dirty="0" smtClean="0"/>
              <a:t>, односно таласн</a:t>
            </a:r>
            <a:r>
              <a:rPr lang="en-US" dirty="0" smtClean="0"/>
              <a:t>a</a:t>
            </a:r>
            <a:r>
              <a:rPr lang="ru-RU" dirty="0" smtClean="0"/>
              <a:t> дужина им је реда 0,1 до 10 </a:t>
            </a:r>
            <a:r>
              <a:rPr lang="en-US" dirty="0" smtClean="0"/>
              <a:t>nm (</a:t>
            </a:r>
            <a:r>
              <a:rPr lang="ru-RU" dirty="0" smtClean="0"/>
              <a:t>нанометра</a:t>
            </a:r>
            <a:r>
              <a:rPr lang="en-US" dirty="0" smtClean="0"/>
              <a:t>), (</a:t>
            </a:r>
            <a:r>
              <a:rPr lang="ru-RU" dirty="0" smtClean="0"/>
              <a:t>0,1×10</a:t>
            </a:r>
            <a:r>
              <a:rPr lang="ru-RU" baseline="30000" dirty="0" smtClean="0"/>
              <a:t>-9</a:t>
            </a:r>
            <a:r>
              <a:rPr lang="ru-RU" dirty="0" smtClean="0"/>
              <a:t> до 1×10</a:t>
            </a:r>
            <a:r>
              <a:rPr lang="ru-RU" baseline="30000" dirty="0" smtClean="0"/>
              <a:t>-8</a:t>
            </a:r>
            <a:r>
              <a:rPr lang="ru-RU" dirty="0" smtClean="0"/>
              <a:t> m). </a:t>
            </a:r>
          </a:p>
        </p:txBody>
      </p:sp>
      <p:graphicFrame>
        <p:nvGraphicFramePr>
          <p:cNvPr id="11468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1545299"/>
              </p:ext>
            </p:extLst>
          </p:nvPr>
        </p:nvGraphicFramePr>
        <p:xfrm>
          <a:off x="6567488" y="1009650"/>
          <a:ext cx="852487" cy="197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1" name="Equation" r:id="rId4" imgW="266400" imgH="469800" progId="Equation.3">
                  <p:embed/>
                </p:oleObj>
              </mc:Choice>
              <mc:Fallback>
                <p:oleObj name="Equation" r:id="rId4" imgW="266400" imgH="469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7488" y="1009650"/>
                        <a:ext cx="852487" cy="19716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6" descr="Fig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723900"/>
            <a:ext cx="6153150" cy="229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7"/>
          <p:cNvSpPr txBox="1">
            <a:spLocks noChangeArrowheads="1"/>
          </p:cNvSpPr>
          <p:nvPr/>
        </p:nvSpPr>
        <p:spPr bwMode="auto">
          <a:xfrm>
            <a:off x="6653213" y="1471613"/>
            <a:ext cx="208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3600" b="1" dirty="0">
                <a:latin typeface="Calibri" pitchFamily="34" charset="0"/>
                <a:cs typeface="Calibri" pitchFamily="34" charset="0"/>
              </a:rPr>
              <a:t>E=h*v</a:t>
            </a:r>
          </a:p>
        </p:txBody>
      </p:sp>
      <p:sp>
        <p:nvSpPr>
          <p:cNvPr id="56324" name="WordArt 15"/>
          <p:cNvSpPr>
            <a:spLocks noChangeArrowheads="1" noChangeShapeType="1" noTextEdit="1"/>
          </p:cNvSpPr>
          <p:nvPr/>
        </p:nvSpPr>
        <p:spPr bwMode="auto">
          <a:xfrm>
            <a:off x="1071563" y="142875"/>
            <a:ext cx="755808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Електромагнатна зрачења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151563" y="6067425"/>
            <a:ext cx="2573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800" b="1" dirty="0" err="1">
                <a:solidFill>
                  <a:srgbClr val="FF0000"/>
                </a:solidFill>
              </a:rPr>
              <a:t>Јонизација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Down Arrow 12"/>
          <p:cNvSpPr/>
          <p:nvPr/>
        </p:nvSpPr>
        <p:spPr>
          <a:xfrm rot="19138477">
            <a:off x="6684963" y="5586413"/>
            <a:ext cx="395287" cy="6064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6327" name="Rectangle 14"/>
          <p:cNvSpPr>
            <a:spLocks noChangeArrowheads="1"/>
          </p:cNvSpPr>
          <p:nvPr/>
        </p:nvSpPr>
        <p:spPr bwMode="auto">
          <a:xfrm>
            <a:off x="247650" y="3143250"/>
            <a:ext cx="859155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2900" defTabSz="912813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Фотоефекат</a:t>
            </a:r>
            <a:endParaRPr lang="en-US" sz="26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marL="341313" indent="-342900" defTabSz="912813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Комптонов</a:t>
            </a:r>
            <a:r>
              <a:rPr lang="en-US" sz="2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ефекат</a:t>
            </a:r>
            <a:endParaRPr lang="en-US" sz="26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marL="341313" indent="-342900" defTabSz="912813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Стварање</a:t>
            </a:r>
            <a:r>
              <a:rPr lang="en-US" sz="2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парова</a:t>
            </a:r>
            <a:endParaRPr lang="en-US" sz="26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marL="341313" indent="-342900" defTabSz="912813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 err="1">
                <a:latin typeface="Calibri" pitchFamily="34" charset="0"/>
                <a:cs typeface="Calibri" pitchFamily="34" charset="0"/>
              </a:rPr>
              <a:t>Кохерентно</a:t>
            </a:r>
            <a:r>
              <a:rPr lang="en-US" sz="26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b="1" dirty="0" err="1">
                <a:latin typeface="Calibri" pitchFamily="34" charset="0"/>
                <a:cs typeface="Calibri" pitchFamily="34" charset="0"/>
              </a:rPr>
              <a:t>расејање</a:t>
            </a:r>
            <a:r>
              <a:rPr lang="en-US" sz="2600" b="1" dirty="0">
                <a:latin typeface="Calibri" pitchFamily="34" charset="0"/>
                <a:cs typeface="Calibri" pitchFamily="34" charset="0"/>
              </a:rPr>
              <a:t> – </a:t>
            </a:r>
            <a:r>
              <a:rPr lang="en-US" sz="2600" b="1" dirty="0" err="1">
                <a:latin typeface="Calibri" pitchFamily="34" charset="0"/>
                <a:cs typeface="Calibri" pitchFamily="34" charset="0"/>
              </a:rPr>
              <a:t>Рејлијево</a:t>
            </a:r>
            <a:r>
              <a:rPr lang="en-US" sz="2600" b="1" dirty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600" b="1" dirty="0" err="1">
                <a:latin typeface="Calibri" pitchFamily="34" charset="0"/>
                <a:cs typeface="Calibri" pitchFamily="34" charset="0"/>
              </a:rPr>
              <a:t>Raylegh</a:t>
            </a:r>
            <a:r>
              <a:rPr lang="en-US" sz="2600" b="1" dirty="0">
                <a:latin typeface="Calibri" pitchFamily="34" charset="0"/>
                <a:cs typeface="Calibri" pitchFamily="34" charset="0"/>
              </a:rPr>
              <a:t>) </a:t>
            </a:r>
            <a:r>
              <a:rPr lang="en-US" sz="2600" b="1" dirty="0" err="1">
                <a:latin typeface="Calibri" pitchFamily="34" charset="0"/>
                <a:cs typeface="Calibri" pitchFamily="34" charset="0"/>
              </a:rPr>
              <a:t>расејање</a:t>
            </a:r>
            <a:endParaRPr lang="en-US" sz="2600" b="1" dirty="0">
              <a:latin typeface="Calibri" pitchFamily="34" charset="0"/>
              <a:cs typeface="Calibri" pitchFamily="34" charset="0"/>
            </a:endParaRPr>
          </a:p>
          <a:p>
            <a:pPr marL="341313" indent="-342900" defTabSz="912813">
              <a:spcBef>
                <a:spcPct val="20000"/>
              </a:spcBef>
              <a:buFont typeface="Arial" charset="0"/>
              <a:buChar char="•"/>
            </a:pP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Фотодезинтеграција</a:t>
            </a:r>
            <a:r>
              <a:rPr lang="en-US" sz="2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при</a:t>
            </a:r>
            <a:r>
              <a:rPr lang="en-US" sz="2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Е&gt;10 </a:t>
            </a:r>
            <a:r>
              <a:rPr lang="en-US" sz="26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MeV</a:t>
            </a:r>
            <a:r>
              <a:rPr lang="en-US" sz="2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WordArt 18"/>
          <p:cNvSpPr>
            <a:spLocks noChangeArrowheads="1" noChangeShapeType="1" noTextEdit="1"/>
          </p:cNvSpPr>
          <p:nvPr/>
        </p:nvSpPr>
        <p:spPr bwMode="auto">
          <a:xfrm>
            <a:off x="1042988" y="333375"/>
            <a:ext cx="244951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Compton-</a:t>
            </a:r>
            <a:r>
              <a:rPr lang="sr-Cyrl-R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ов ефект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graphicFrame>
        <p:nvGraphicFramePr>
          <p:cNvPr id="15362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607175" y="1774825"/>
          <a:ext cx="1257300" cy="244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79" name="Equation" r:id="rId3" imgW="241200" imgH="469800" progId="Equation.3">
                  <p:embed/>
                </p:oleObj>
              </mc:Choice>
              <mc:Fallback>
                <p:oleObj name="Equation" r:id="rId3" imgW="241200" imgH="469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7175" y="1774825"/>
                        <a:ext cx="1257300" cy="24495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" name="WordArt 18"/>
          <p:cNvSpPr>
            <a:spLocks noChangeArrowheads="1" noChangeShapeType="1" noTextEdit="1"/>
          </p:cNvSpPr>
          <p:nvPr/>
        </p:nvSpPr>
        <p:spPr bwMode="auto">
          <a:xfrm>
            <a:off x="3649663" y="333375"/>
            <a:ext cx="244951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5365" name="WordArt 18"/>
          <p:cNvSpPr>
            <a:spLocks noChangeArrowheads="1" noChangeShapeType="1" noTextEdit="1"/>
          </p:cNvSpPr>
          <p:nvPr/>
        </p:nvSpPr>
        <p:spPr bwMode="auto">
          <a:xfrm>
            <a:off x="3663950" y="333375"/>
            <a:ext cx="3033733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(Compton scattering)</a:t>
            </a:r>
          </a:p>
        </p:txBody>
      </p:sp>
      <p:pic>
        <p:nvPicPr>
          <p:cNvPr id="15368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660" y="3817483"/>
            <a:ext cx="4642735" cy="3040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11"/>
          <p:cNvGrpSpPr/>
          <p:nvPr/>
        </p:nvGrpSpPr>
        <p:grpSpPr>
          <a:xfrm>
            <a:off x="538163" y="928688"/>
            <a:ext cx="6435725" cy="2855545"/>
            <a:chOff x="538163" y="928688"/>
            <a:chExt cx="6435725" cy="2855545"/>
          </a:xfrm>
        </p:grpSpPr>
        <p:pic>
          <p:nvPicPr>
            <p:cNvPr id="15367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8163" y="928688"/>
              <a:ext cx="5548578" cy="2855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9" name="Text Box 6"/>
            <p:cNvSpPr txBox="1">
              <a:spLocks noChangeArrowheads="1"/>
            </p:cNvSpPr>
            <p:nvPr/>
          </p:nvSpPr>
          <p:spPr bwMode="auto">
            <a:xfrm>
              <a:off x="3612681" y="3371372"/>
              <a:ext cx="1354891" cy="30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  <a:latin typeface="Times New Roman" pitchFamily="18" charset="0"/>
                </a:rPr>
                <a:t>фотоелектрон</a:t>
              </a:r>
            </a:p>
          </p:txBody>
        </p:sp>
        <p:sp>
          <p:nvSpPr>
            <p:cNvPr id="15370" name="Text Box 6"/>
            <p:cNvSpPr txBox="1">
              <a:spLocks noChangeArrowheads="1"/>
            </p:cNvSpPr>
            <p:nvPr/>
          </p:nvSpPr>
          <p:spPr bwMode="auto">
            <a:xfrm>
              <a:off x="4991170" y="1283492"/>
              <a:ext cx="1982718" cy="30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>
                  <a:solidFill>
                    <a:schemeClr val="bg1"/>
                  </a:solidFill>
                  <a:latin typeface="Times New Roman" pitchFamily="18" charset="0"/>
                </a:rPr>
                <a:t>гама фотон </a:t>
              </a:r>
            </a:p>
          </p:txBody>
        </p:sp>
        <p:sp>
          <p:nvSpPr>
            <p:cNvPr id="15371" name="Text Box 6"/>
            <p:cNvSpPr txBox="1">
              <a:spLocks noChangeArrowheads="1"/>
            </p:cNvSpPr>
            <p:nvPr/>
          </p:nvSpPr>
          <p:spPr bwMode="auto">
            <a:xfrm>
              <a:off x="1278801" y="2184145"/>
              <a:ext cx="2064606" cy="30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 b="1" dirty="0" err="1">
                  <a:solidFill>
                    <a:schemeClr val="bg1"/>
                  </a:solidFill>
                  <a:latin typeface="Times New Roman" pitchFamily="18" charset="0"/>
                </a:rPr>
                <a:t>упадни</a:t>
              </a:r>
              <a:r>
                <a:rPr lang="en-US" sz="1400" b="1" dirty="0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>
                  <a:solidFill>
                    <a:schemeClr val="bg1"/>
                  </a:solidFill>
                  <a:latin typeface="Times New Roman" pitchFamily="18" charset="0"/>
                </a:rPr>
                <a:t>гама</a:t>
              </a:r>
              <a:r>
                <a:rPr lang="en-US" sz="1400" b="1" dirty="0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>
                  <a:solidFill>
                    <a:schemeClr val="bg1"/>
                  </a:solidFill>
                  <a:latin typeface="Times New Roman" pitchFamily="18" charset="0"/>
                </a:rPr>
                <a:t>фотон</a:t>
              </a:r>
              <a:endParaRPr lang="en-US" sz="1400" b="1" dirty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6192838" y="2927350"/>
          <a:ext cx="1165225" cy="179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7" name="Equation" r:id="rId3" imgW="304560" imgH="469800" progId="Equation.3">
                  <p:embed/>
                </p:oleObj>
              </mc:Choice>
              <mc:Fallback>
                <p:oleObj name="Equation" r:id="rId3" imgW="304560" imgH="469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2838" y="2927350"/>
                        <a:ext cx="1165225" cy="17970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494993" y="180975"/>
            <a:ext cx="3957140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Фотоелектрични ефект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627063" y="857250"/>
            <a:ext cx="4776787" cy="5921375"/>
            <a:chOff x="627799" y="856596"/>
            <a:chExt cx="4776716" cy="5921600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627799" y="856596"/>
              <a:ext cx="4694827" cy="2961257"/>
              <a:chOff x="614152" y="1184143"/>
              <a:chExt cx="4694827" cy="2961257"/>
            </a:xfrm>
          </p:grpSpPr>
          <p:pic>
            <p:nvPicPr>
              <p:cNvPr id="16394" name="Picture 8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14152" y="1184143"/>
                <a:ext cx="4694827" cy="2961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395" name="Text Box 6"/>
              <p:cNvSpPr txBox="1">
                <a:spLocks noChangeArrowheads="1"/>
              </p:cNvSpPr>
              <p:nvPr/>
            </p:nvSpPr>
            <p:spPr bwMode="auto">
              <a:xfrm>
                <a:off x="3831325" y="3780428"/>
                <a:ext cx="1354826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1400" b="1">
                    <a:solidFill>
                      <a:schemeClr val="bg1"/>
                    </a:solidFill>
                    <a:latin typeface="Times New Roman" pitchFamily="18" charset="0"/>
                  </a:rPr>
                  <a:t>фотоелектрон</a:t>
                </a:r>
              </a:p>
            </p:txBody>
          </p:sp>
          <p:sp>
            <p:nvSpPr>
              <p:cNvPr id="16396" name="Text Box 6"/>
              <p:cNvSpPr txBox="1">
                <a:spLocks noChangeArrowheads="1"/>
              </p:cNvSpPr>
              <p:nvPr/>
            </p:nvSpPr>
            <p:spPr bwMode="auto">
              <a:xfrm>
                <a:off x="910703" y="1924333"/>
                <a:ext cx="2064507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1400" b="1">
                    <a:solidFill>
                      <a:schemeClr val="bg1"/>
                    </a:solidFill>
                    <a:latin typeface="Times New Roman" pitchFamily="18" charset="0"/>
                  </a:rPr>
                  <a:t>упадни гама фотон</a:t>
                </a:r>
              </a:p>
            </p:txBody>
          </p:sp>
        </p:grp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1538502" y="3835021"/>
              <a:ext cx="3866013" cy="2943175"/>
              <a:chOff x="1538502" y="3835021"/>
              <a:chExt cx="3866013" cy="2943175"/>
            </a:xfrm>
          </p:grpSpPr>
          <p:pic>
            <p:nvPicPr>
              <p:cNvPr id="16391" name="Picture 9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557515" y="3835021"/>
                <a:ext cx="3437566" cy="2943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392" name="Text Box 6"/>
              <p:cNvSpPr txBox="1">
                <a:spLocks noChangeArrowheads="1"/>
              </p:cNvSpPr>
              <p:nvPr/>
            </p:nvSpPr>
            <p:spPr bwMode="auto">
              <a:xfrm>
                <a:off x="3753134" y="5800295"/>
                <a:ext cx="1651381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400" b="1">
                    <a:solidFill>
                      <a:schemeClr val="bg1"/>
                    </a:solidFill>
                    <a:latin typeface="Times New Roman" pitchFamily="18" charset="0"/>
                  </a:rPr>
                  <a:t>фотон Kx, Lx</a:t>
                </a:r>
              </a:p>
            </p:txBody>
          </p:sp>
          <p:sp>
            <p:nvSpPr>
              <p:cNvPr id="16393" name="Text Box 6"/>
              <p:cNvSpPr txBox="1">
                <a:spLocks noChangeArrowheads="1"/>
              </p:cNvSpPr>
              <p:nvPr/>
            </p:nvSpPr>
            <p:spPr bwMode="auto">
              <a:xfrm>
                <a:off x="1538502" y="5745704"/>
                <a:ext cx="1354826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400" b="1">
                    <a:solidFill>
                      <a:schemeClr val="bg1"/>
                    </a:solidFill>
                    <a:latin typeface="Times New Roman" pitchFamily="18" charset="0"/>
                  </a:rPr>
                  <a:t>промена орбитале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WordArt 13"/>
          <p:cNvSpPr>
            <a:spLocks noChangeArrowheads="1" noChangeShapeType="1" noTextEdit="1"/>
          </p:cNvSpPr>
          <p:nvPr/>
        </p:nvSpPr>
        <p:spPr bwMode="auto">
          <a:xfrm>
            <a:off x="391887" y="765175"/>
            <a:ext cx="3316514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Ефекат стварања парова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graphicFrame>
        <p:nvGraphicFramePr>
          <p:cNvPr id="17410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4410075" y="2136775"/>
          <a:ext cx="2303463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1" name="Equation" r:id="rId3" imgW="533160" imgH="253800" progId="Equation.3">
                  <p:embed/>
                </p:oleObj>
              </mc:Choice>
              <mc:Fallback>
                <p:oleObj name="Equation" r:id="rId3" imgW="533160" imgH="253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0075" y="2136775"/>
                        <a:ext cx="2303463" cy="10969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2" name="Picture 8" descr="https://encrypted-tbn3.gstatic.com/images?q=tbn:ANd9GcRzvl4dIZfUgvvtvuq-uf1CeTvIU0MWdfLdQKIAFCklv_ITlRvd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413" y="1630363"/>
            <a:ext cx="3836987" cy="383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WordArt 13"/>
          <p:cNvSpPr>
            <a:spLocks noChangeArrowheads="1" noChangeShapeType="1" noTextEdit="1"/>
          </p:cNvSpPr>
          <p:nvPr/>
        </p:nvSpPr>
        <p:spPr bwMode="auto">
          <a:xfrm>
            <a:off x="3862388" y="804863"/>
            <a:ext cx="2182812" cy="622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(Pair production)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WordArt 21"/>
          <p:cNvSpPr>
            <a:spLocks noChangeArrowheads="1" noChangeShapeType="1" noTextEdit="1"/>
          </p:cNvSpPr>
          <p:nvPr/>
        </p:nvSpPr>
        <p:spPr bwMode="auto">
          <a:xfrm>
            <a:off x="1169988" y="1265238"/>
            <a:ext cx="6697662" cy="795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Анихилација електрона и позитрона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8439" name="WordArt 13"/>
          <p:cNvSpPr>
            <a:spLocks noChangeArrowheads="1" noChangeShapeType="1" noTextEdit="1"/>
          </p:cNvSpPr>
          <p:nvPr/>
        </p:nvSpPr>
        <p:spPr bwMode="auto">
          <a:xfrm>
            <a:off x="814388" y="244475"/>
            <a:ext cx="54483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Последица ефекта стварања парова  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8440" name="WordArt 21"/>
          <p:cNvSpPr>
            <a:spLocks noChangeArrowheads="1" noChangeShapeType="1" noTextEdit="1"/>
          </p:cNvSpPr>
          <p:nvPr/>
        </p:nvSpPr>
        <p:spPr bwMode="auto">
          <a:xfrm>
            <a:off x="1699491" y="6257926"/>
            <a:ext cx="6486381" cy="4603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Емитовање два гама кванта од по 511 keV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18441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" y="2205038"/>
            <a:ext cx="4479925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5503863" y="2117725"/>
            <a:ext cx="2808287" cy="3827463"/>
            <a:chOff x="5503199" y="2118363"/>
            <a:chExt cx="2808287" cy="3827462"/>
          </a:xfrm>
        </p:grpSpPr>
        <p:grpSp>
          <p:nvGrpSpPr>
            <p:cNvPr id="3" name="Group 16"/>
            <p:cNvGrpSpPr>
              <a:grpSpLocks/>
            </p:cNvGrpSpPr>
            <p:nvPr/>
          </p:nvGrpSpPr>
          <p:grpSpPr bwMode="auto">
            <a:xfrm>
              <a:off x="5503199" y="2118363"/>
              <a:ext cx="2808287" cy="3827462"/>
              <a:chOff x="521" y="436"/>
              <a:chExt cx="1769" cy="2411"/>
            </a:xfrm>
          </p:grpSpPr>
          <p:graphicFrame>
            <p:nvGraphicFramePr>
              <p:cNvPr id="18434" name="Object 2"/>
              <p:cNvGraphicFramePr>
                <a:graphicFrameLocks noChangeAspect="1"/>
              </p:cNvGraphicFramePr>
              <p:nvPr/>
            </p:nvGraphicFramePr>
            <p:xfrm>
              <a:off x="521" y="2296"/>
              <a:ext cx="1769" cy="55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958" name="Bitmap Image" r:id="rId4" imgW="2172003" imgH="676369" progId="PBrush">
                      <p:embed/>
                    </p:oleObj>
                  </mc:Choice>
                  <mc:Fallback>
                    <p:oleObj name="Bitmap Image" r:id="rId4" imgW="2172003" imgH="676369" progId="PBrush">
                      <p:embed/>
                      <p:pic>
                        <p:nvPicPr>
                          <p:cNvPr id="0" name="Object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1" y="2296"/>
                            <a:ext cx="1769" cy="55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435" name="Object 3"/>
              <p:cNvGraphicFramePr>
                <a:graphicFrameLocks noChangeAspect="1"/>
              </p:cNvGraphicFramePr>
              <p:nvPr/>
            </p:nvGraphicFramePr>
            <p:xfrm>
              <a:off x="521" y="935"/>
              <a:ext cx="1769" cy="76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959" name="Bitmap Image" r:id="rId6" imgW="1580952" imgH="685714" progId="PBrush">
                      <p:embed/>
                    </p:oleObj>
                  </mc:Choice>
                  <mc:Fallback>
                    <p:oleObj name="Bitmap Image" r:id="rId6" imgW="1580952" imgH="685714" progId="PBrush">
                      <p:embed/>
                      <p:pic>
                        <p:nvPicPr>
                          <p:cNvPr id="0" name="Object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1" y="935"/>
                            <a:ext cx="1769" cy="76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436" name="Object 4"/>
              <p:cNvGraphicFramePr>
                <a:graphicFrameLocks noChangeAspect="1"/>
              </p:cNvGraphicFramePr>
              <p:nvPr/>
            </p:nvGraphicFramePr>
            <p:xfrm>
              <a:off x="521" y="436"/>
              <a:ext cx="1769" cy="5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960" name="Bitmap Image" r:id="rId8" imgW="2228571" imgH="695238" progId="PBrush">
                      <p:embed/>
                    </p:oleObj>
                  </mc:Choice>
                  <mc:Fallback>
                    <p:oleObj name="Bitmap Image" r:id="rId8" imgW="2228571" imgH="695238" progId="PBrush">
                      <p:embed/>
                      <p:pic>
                        <p:nvPicPr>
                          <p:cNvPr id="0" name="Object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1" y="436"/>
                            <a:ext cx="1769" cy="5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437" name="Object 5"/>
              <p:cNvGraphicFramePr>
                <a:graphicFrameLocks noChangeAspect="1"/>
              </p:cNvGraphicFramePr>
              <p:nvPr/>
            </p:nvGraphicFramePr>
            <p:xfrm>
              <a:off x="521" y="1661"/>
              <a:ext cx="1769" cy="71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961" name="Bitmap Image" r:id="rId10" imgW="1876190" imgH="752381" progId="PBrush">
                      <p:embed/>
                    </p:oleObj>
                  </mc:Choice>
                  <mc:Fallback>
                    <p:oleObj name="Bitmap Image" r:id="rId10" imgW="1876190" imgH="752381" progId="PBrush">
                      <p:embed/>
                      <p:pic>
                        <p:nvPicPr>
                          <p:cNvPr id="0" name="Object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1" y="1661"/>
                            <a:ext cx="1769" cy="71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pic>
          <p:nvPicPr>
            <p:cNvPr id="18444" name="Picture 14" descr="https://encrypted-tbn1.gstatic.com/images?q=tbn:ANd9GcRqB9reXjY3377PLSLUKj-ivL5uopQI15mlHpEt0nj1RubQe5R7">
              <a:hlinkClick r:id="rId12"/>
            </p:cNvPr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936776" y="4260025"/>
              <a:ext cx="1759992" cy="866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15"/>
          <p:cNvSpPr>
            <a:spLocks noChangeArrowheads="1" noChangeShapeType="1" noTextEdit="1"/>
          </p:cNvSpPr>
          <p:nvPr/>
        </p:nvSpPr>
        <p:spPr bwMode="auto">
          <a:xfrm>
            <a:off x="165100" y="163513"/>
            <a:ext cx="8296275" cy="546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Медицински уређаји који користе јонизујуће зрачење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46083" name="WordArt 15"/>
          <p:cNvSpPr>
            <a:spLocks noChangeArrowheads="1" noChangeShapeType="1" noTextEdit="1"/>
          </p:cNvSpPr>
          <p:nvPr/>
        </p:nvSpPr>
        <p:spPr bwMode="auto">
          <a:xfrm>
            <a:off x="165100" y="807388"/>
            <a:ext cx="2981327" cy="43309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Дијагностички уређаји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46084" name="Picture 7" descr="Image result for bremsstrahlung x-ray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925" y="1706563"/>
            <a:ext cx="7962900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WordArt 15"/>
          <p:cNvSpPr>
            <a:spLocks noChangeArrowheads="1" noChangeShapeType="1" noTextEdit="1"/>
          </p:cNvSpPr>
          <p:nvPr/>
        </p:nvSpPr>
        <p:spPr bwMode="auto">
          <a:xfrm>
            <a:off x="4516581" y="1338263"/>
            <a:ext cx="3412981" cy="5090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Рентген апарати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0837" y="6507140"/>
            <a:ext cx="79247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1895 – O</a:t>
            </a:r>
            <a:r>
              <a:rPr lang="sr-Cyrl-RS" dirty="0"/>
              <a:t>ткривени “Х”-зраци (</a:t>
            </a:r>
            <a:r>
              <a:rPr lang="en-GB" dirty="0"/>
              <a:t>Wilhelm Conrad Roentgen)</a:t>
            </a:r>
          </a:p>
        </p:txBody>
      </p:sp>
    </p:spTree>
    <p:extLst>
      <p:ext uri="{BB962C8B-B14F-4D97-AF65-F5344CB8AC3E}">
        <p14:creationId xmlns:p14="http://schemas.microsoft.com/office/powerpoint/2010/main" val="17138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87" y="822036"/>
            <a:ext cx="6301557" cy="3915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WordArt 15"/>
          <p:cNvSpPr>
            <a:spLocks noChangeArrowheads="1" noChangeShapeType="1" noTextEdit="1"/>
          </p:cNvSpPr>
          <p:nvPr/>
        </p:nvSpPr>
        <p:spPr bwMode="auto">
          <a:xfrm>
            <a:off x="383887" y="203777"/>
            <a:ext cx="4762500" cy="519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Рентген апарати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933" y="3999345"/>
            <a:ext cx="3608340" cy="270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23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15"/>
          <p:cNvSpPr>
            <a:spLocks noChangeArrowheads="1" noChangeShapeType="1" noTextEdit="1"/>
          </p:cNvSpPr>
          <p:nvPr/>
        </p:nvSpPr>
        <p:spPr bwMode="auto">
          <a:xfrm>
            <a:off x="165100" y="163513"/>
            <a:ext cx="8296275" cy="546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Медицински уређаји који користе јонизујуће зрачење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49155" name="WordArt 15"/>
          <p:cNvSpPr>
            <a:spLocks noChangeArrowheads="1" noChangeShapeType="1" noTextEdit="1"/>
          </p:cNvSpPr>
          <p:nvPr/>
        </p:nvSpPr>
        <p:spPr bwMode="auto">
          <a:xfrm>
            <a:off x="260350" y="819150"/>
            <a:ext cx="3411538" cy="519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Терапијски уређаји 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49156" name="Picture 8" descr="Image result for linear accelerator vari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520" y="2663399"/>
            <a:ext cx="3449637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10" descr="Image result for heavy ion thera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8109" y="2532892"/>
            <a:ext cx="3679825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953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WordArt 15"/>
          <p:cNvSpPr>
            <a:spLocks noChangeArrowheads="1" noChangeShapeType="1" noTextEdit="1"/>
          </p:cNvSpPr>
          <p:nvPr/>
        </p:nvSpPr>
        <p:spPr bwMode="auto">
          <a:xfrm>
            <a:off x="165100" y="337127"/>
            <a:ext cx="7013575" cy="54754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Отворени извори јонизујућег зрачења 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51203" name="Picture 4" descr="http://t1.gstatic.com/images?q=tbn:ANd9GcRmn_I5YM8bz6toBbzPvTgtJQYyn4RSKkIRQ84rEZr-wRHbg6VVliEpXqY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25" y="2306638"/>
            <a:ext cx="3556000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6" descr="http://www.acompet.it/wp-content/uploads/2010/11/mONODOSE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950" y="2306638"/>
            <a:ext cx="4267200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WordArt 15"/>
          <p:cNvSpPr>
            <a:spLocks noChangeArrowheads="1" noChangeShapeType="1" noTextEdit="1"/>
          </p:cNvSpPr>
          <p:nvPr/>
        </p:nvSpPr>
        <p:spPr bwMode="auto">
          <a:xfrm>
            <a:off x="165100" y="1350963"/>
            <a:ext cx="6047508" cy="4893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Нуклеарно медицинска примена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5100" y="5300663"/>
            <a:ext cx="8340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1896 – Oткривена природна радиоактивност (Antoine Henri Becquerel)</a:t>
            </a:r>
          </a:p>
        </p:txBody>
      </p:sp>
      <p:sp>
        <p:nvSpPr>
          <p:cNvPr id="5" name="Rectangle 4"/>
          <p:cNvSpPr/>
          <p:nvPr/>
        </p:nvSpPr>
        <p:spPr>
          <a:xfrm>
            <a:off x="165100" y="5688142"/>
            <a:ext cx="8300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dirty="0"/>
              <a:t>1903 – Откриће нових радиоактивних хемијских елемената Радијума (</a:t>
            </a:r>
            <a:r>
              <a:rPr lang="en-GB" dirty="0"/>
              <a:t>Ra) </a:t>
            </a:r>
            <a:r>
              <a:rPr lang="sr-Cyrl-RS" dirty="0"/>
              <a:t>и Полонијума  (</a:t>
            </a:r>
            <a:r>
              <a:rPr lang="en-GB" dirty="0"/>
              <a:t>Po) (Pierre Curie </a:t>
            </a:r>
            <a:r>
              <a:rPr lang="sr-Cyrl-RS" dirty="0"/>
              <a:t>и </a:t>
            </a:r>
            <a:r>
              <a:rPr lang="en-GB" dirty="0"/>
              <a:t>Marie </a:t>
            </a:r>
            <a:r>
              <a:rPr lang="en-GB" dirty="0" err="1"/>
              <a:t>Skłodowska</a:t>
            </a:r>
            <a:r>
              <a:rPr lang="en-GB" dirty="0"/>
              <a:t> Curie)</a:t>
            </a:r>
          </a:p>
        </p:txBody>
      </p:sp>
    </p:spTree>
    <p:extLst>
      <p:ext uri="{BB962C8B-B14F-4D97-AF65-F5344CB8AC3E}">
        <p14:creationId xmlns:p14="http://schemas.microsoft.com/office/powerpoint/2010/main" val="59583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15"/>
          <p:cNvSpPr>
            <a:spLocks noChangeArrowheads="1" noChangeShapeType="1" noTextEdit="1"/>
          </p:cNvSpPr>
          <p:nvPr/>
        </p:nvSpPr>
        <p:spPr bwMode="auto">
          <a:xfrm>
            <a:off x="2008105" y="413271"/>
            <a:ext cx="4068366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27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Природни радиоактивни низови</a:t>
            </a:r>
            <a:endParaRPr lang="sr-Latn-RS" sz="27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47310" y="4862675"/>
            <a:ext cx="2060544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sr-Cyrl-RS" b="1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237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Np</a:t>
            </a:r>
            <a:endParaRPr lang="sr-Cyrl-R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sr-Cyrl-RS" b="1" baseline="-25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1/2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=2.14 x 10</a:t>
            </a:r>
            <a:r>
              <a:rPr lang="en-US" b="1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година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94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97" y="1433512"/>
            <a:ext cx="6657113" cy="460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866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Image result for brachythera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6213" y="676275"/>
            <a:ext cx="2405062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4" descr="Image result for brachythera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2752" y="649287"/>
            <a:ext cx="2443163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WordArt 15"/>
          <p:cNvSpPr>
            <a:spLocks noChangeArrowheads="1" noChangeShapeType="1" noTextEdit="1"/>
          </p:cNvSpPr>
          <p:nvPr/>
        </p:nvSpPr>
        <p:spPr bwMode="auto">
          <a:xfrm>
            <a:off x="165100" y="177800"/>
            <a:ext cx="3205163" cy="395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r-Cyrl-R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Брахитерапија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265113" y="2581418"/>
          <a:ext cx="8155278" cy="4114319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2038820"/>
                <a:gridCol w="2302630"/>
                <a:gridCol w="1261383"/>
                <a:gridCol w="2552445"/>
              </a:tblGrid>
              <a:tr h="258032"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Радионуклид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Тип</a:t>
                      </a:r>
                      <a:r>
                        <a:rPr lang="sr-Latn-RS" sz="1600" dirty="0" smtClean="0"/>
                        <a:t> </a:t>
                      </a:r>
                      <a:r>
                        <a:rPr lang="sr-Cyrl-RS" sz="1600" dirty="0" smtClean="0"/>
                        <a:t>емисије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sr-Latn-RS" sz="1600" dirty="0" smtClean="0"/>
                        <a:t>T</a:t>
                      </a:r>
                      <a:r>
                        <a:rPr lang="sr-Latn-RS" sz="1600" baseline="-25000" dirty="0" smtClean="0"/>
                        <a:t>1/2</a:t>
                      </a:r>
                      <a:endParaRPr lang="en-US" sz="1600" b="1" baseline="-25000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Енергија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</a:tr>
              <a:tr h="451556">
                <a:tc>
                  <a:txBody>
                    <a:bodyPr/>
                    <a:lstStyle/>
                    <a:p>
                      <a:r>
                        <a:rPr lang="en-US" sz="1600" baseline="30000" dirty="0" smtClean="0"/>
                        <a:t>131</a:t>
                      </a:r>
                      <a:r>
                        <a:rPr lang="en-US" sz="1600" dirty="0" smtClean="0"/>
                        <a:t>Cs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Electron Capture, </a:t>
                      </a:r>
                      <a:r>
                        <a:rPr lang="el-GR" sz="1600"/>
                        <a:t>ε</a:t>
                      </a:r>
                      <a:endParaRPr lang="el-GR" sz="1600" b="1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9.7 </a:t>
                      </a:r>
                      <a:r>
                        <a:rPr lang="sr-Cyrl-RS" sz="1600" dirty="0" smtClean="0"/>
                        <a:t>дана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30.4 </a:t>
                      </a:r>
                      <a:r>
                        <a:rPr lang="en-US" sz="1600" dirty="0" err="1" smtClean="0"/>
                        <a:t>keV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</a:tr>
              <a:tr h="451556">
                <a:tc>
                  <a:txBody>
                    <a:bodyPr/>
                    <a:lstStyle/>
                    <a:p>
                      <a:r>
                        <a:rPr lang="en-US" sz="1600" baseline="30000" dirty="0" smtClean="0"/>
                        <a:t>137</a:t>
                      </a:r>
                      <a:r>
                        <a:rPr lang="en-US" sz="1600" dirty="0" smtClean="0"/>
                        <a:t>Cs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l-GR" sz="1600" dirty="0"/>
                        <a:t>β</a:t>
                      </a:r>
                      <a:r>
                        <a:rPr lang="el-GR" sz="1600" baseline="30000" dirty="0" smtClean="0"/>
                        <a:t>−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30.17 </a:t>
                      </a:r>
                      <a:r>
                        <a:rPr lang="sr-Cyrl-RS" sz="1600" dirty="0" smtClean="0"/>
                        <a:t>год</a:t>
                      </a:r>
                      <a:r>
                        <a:rPr lang="sr-Latn-RS" sz="1600" dirty="0" smtClean="0"/>
                        <a:t>.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0.662 MeV</a:t>
                      </a:r>
                      <a:endParaRPr lang="en-US" sz="1600" b="1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</a:tr>
              <a:tr h="451556">
                <a:tc>
                  <a:txBody>
                    <a:bodyPr/>
                    <a:lstStyle/>
                    <a:p>
                      <a:r>
                        <a:rPr lang="en-US" sz="1600" baseline="30000" dirty="0" smtClean="0"/>
                        <a:t>60</a:t>
                      </a:r>
                      <a:r>
                        <a:rPr lang="en-US" sz="1600" dirty="0" smtClean="0"/>
                        <a:t>Co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l-GR" sz="1600" dirty="0"/>
                        <a:t>β</a:t>
                      </a:r>
                      <a:r>
                        <a:rPr lang="el-GR" sz="1600" baseline="30000" dirty="0" smtClean="0"/>
                        <a:t>−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5.26 </a:t>
                      </a:r>
                      <a:r>
                        <a:rPr lang="sr-Cyrl-RS" sz="1600" dirty="0" smtClean="0"/>
                        <a:t>год</a:t>
                      </a:r>
                      <a:r>
                        <a:rPr lang="sr-Latn-RS" sz="1600" dirty="0" smtClean="0"/>
                        <a:t>,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1.17, 1.33 MeV</a:t>
                      </a:r>
                      <a:endParaRPr lang="en-US" sz="1600" b="1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</a:tr>
              <a:tr h="451556">
                <a:tc>
                  <a:txBody>
                    <a:bodyPr/>
                    <a:lstStyle/>
                    <a:p>
                      <a:r>
                        <a:rPr lang="en-US" sz="1600" baseline="30000" dirty="0" smtClean="0"/>
                        <a:t>192</a:t>
                      </a:r>
                      <a:r>
                        <a:rPr lang="en-US" sz="1600" dirty="0" smtClean="0"/>
                        <a:t>Ir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l-GR" sz="1600" dirty="0" smtClean="0"/>
                        <a:t>γ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73.8 </a:t>
                      </a:r>
                      <a:r>
                        <a:rPr lang="sr-Cyrl-RS" sz="1600" dirty="0" smtClean="0"/>
                        <a:t>дана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0.38 </a:t>
                      </a:r>
                      <a:r>
                        <a:rPr lang="en-US" sz="1600" dirty="0" err="1" smtClean="0"/>
                        <a:t>MeV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</a:tr>
              <a:tr h="645079">
                <a:tc>
                  <a:txBody>
                    <a:bodyPr/>
                    <a:lstStyle/>
                    <a:p>
                      <a:r>
                        <a:rPr lang="en-US" sz="1600" baseline="30000" dirty="0" smtClean="0"/>
                        <a:t>125</a:t>
                      </a:r>
                      <a:r>
                        <a:rPr lang="en-US" sz="1600" dirty="0" smtClean="0"/>
                        <a:t>I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Electron Capture, </a:t>
                      </a:r>
                      <a:r>
                        <a:rPr lang="el-GR" sz="1600" dirty="0"/>
                        <a:t>ε</a:t>
                      </a:r>
                      <a:endParaRPr lang="el-GR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59.6 </a:t>
                      </a:r>
                      <a:r>
                        <a:rPr lang="sr-Cyrl-RS" sz="1600" dirty="0" smtClean="0"/>
                        <a:t>дан</a:t>
                      </a:r>
                      <a:r>
                        <a:rPr lang="sr-Latn-RS" sz="1600" dirty="0" smtClean="0"/>
                        <a:t>a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27.4, </a:t>
                      </a:r>
                      <a:r>
                        <a:rPr lang="en-US" sz="1600" dirty="0" smtClean="0"/>
                        <a:t>31.4</a:t>
                      </a:r>
                      <a:r>
                        <a:rPr lang="sr-Latn-RS" sz="1600" dirty="0" smtClean="0"/>
                        <a:t>,</a:t>
                      </a:r>
                      <a:r>
                        <a:rPr lang="sr-Latn-RS" sz="1600" baseline="0" dirty="0" smtClean="0"/>
                        <a:t> </a:t>
                      </a:r>
                      <a:r>
                        <a:rPr lang="en-US" sz="1600" dirty="0" smtClean="0"/>
                        <a:t>35.5 </a:t>
                      </a:r>
                      <a:r>
                        <a:rPr lang="en-US" sz="1600" dirty="0" err="1"/>
                        <a:t>keV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</a:tr>
              <a:tr h="451556">
                <a:tc>
                  <a:txBody>
                    <a:bodyPr/>
                    <a:lstStyle/>
                    <a:p>
                      <a:r>
                        <a:rPr lang="en-US" sz="1600" baseline="30000" dirty="0" smtClean="0"/>
                        <a:t>103</a:t>
                      </a:r>
                      <a:r>
                        <a:rPr lang="en-US" sz="1600" dirty="0" smtClean="0"/>
                        <a:t>Pd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Electron Capture, </a:t>
                      </a:r>
                      <a:r>
                        <a:rPr lang="el-GR" sz="1600"/>
                        <a:t>ε</a:t>
                      </a:r>
                      <a:endParaRPr lang="el-GR" sz="1600" b="1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17.0 </a:t>
                      </a:r>
                      <a:r>
                        <a:rPr lang="sr-Cyrl-RS" sz="1600" dirty="0" smtClean="0"/>
                        <a:t>дан</a:t>
                      </a:r>
                      <a:r>
                        <a:rPr lang="sr-Latn-RS" sz="1600" dirty="0" smtClean="0"/>
                        <a:t>a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21 </a:t>
                      </a:r>
                      <a:r>
                        <a:rPr lang="en-US" sz="1600" dirty="0" err="1" smtClean="0"/>
                        <a:t>keV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</a:tr>
              <a:tr h="451556">
                <a:tc>
                  <a:txBody>
                    <a:bodyPr/>
                    <a:lstStyle/>
                    <a:p>
                      <a:r>
                        <a:rPr lang="en-US" sz="1600" baseline="30000" dirty="0" smtClean="0"/>
                        <a:t>106</a:t>
                      </a:r>
                      <a:r>
                        <a:rPr lang="en-US" sz="1600" dirty="0" smtClean="0"/>
                        <a:t>Ru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l-GR" sz="1600" dirty="0"/>
                        <a:t>β</a:t>
                      </a:r>
                      <a:r>
                        <a:rPr lang="el-GR" sz="1600" baseline="30000" dirty="0" smtClean="0"/>
                        <a:t>−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1.02 </a:t>
                      </a:r>
                      <a:r>
                        <a:rPr lang="sr-Cyrl-RS" sz="1600" dirty="0" smtClean="0"/>
                        <a:t>год</a:t>
                      </a:r>
                      <a:r>
                        <a:rPr lang="sr-Latn-RS" sz="1600" dirty="0" smtClean="0"/>
                        <a:t>.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3.54 MeV</a:t>
                      </a:r>
                      <a:endParaRPr lang="en-US" sz="1600" b="1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</a:tr>
              <a:tr h="451556">
                <a:tc>
                  <a:txBody>
                    <a:bodyPr/>
                    <a:lstStyle/>
                    <a:p>
                      <a:r>
                        <a:rPr lang="en-US" sz="1600" baseline="30000" dirty="0" smtClean="0"/>
                        <a:t>226</a:t>
                      </a:r>
                      <a:r>
                        <a:rPr lang="en-US" sz="1600" dirty="0" smtClean="0"/>
                        <a:t>Ra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l-GR" sz="1600" dirty="0"/>
                        <a:t>β</a:t>
                      </a:r>
                      <a:r>
                        <a:rPr lang="el-GR" sz="1600" baseline="30000" dirty="0" smtClean="0"/>
                        <a:t>−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1599 </a:t>
                      </a:r>
                      <a:r>
                        <a:rPr lang="sr-Cyrl-RS" sz="1600" dirty="0" smtClean="0"/>
                        <a:t>год</a:t>
                      </a:r>
                      <a:r>
                        <a:rPr lang="sr-Latn-RS" sz="1600" dirty="0" smtClean="0"/>
                        <a:t>.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 anchor="ctr"/>
                </a:tc>
                <a:tc>
                  <a:txBody>
                    <a:bodyPr/>
                    <a:lstStyle/>
                    <a:p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L="64508" marR="64508" marT="32254" marB="3225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135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4" descr="Ang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918" y="962025"/>
            <a:ext cx="1320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63813" y="190790"/>
            <a:ext cx="8801100" cy="400110"/>
          </a:xfrm>
          <a:prstGeom prst="rect">
            <a:avLst/>
          </a:prstGeom>
          <a:ln>
            <a:solidFill>
              <a:srgbClr val="FFFF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defRPr/>
            </a:pPr>
            <a:r>
              <a:rPr lang="en-U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</a:t>
            </a:r>
            <a:r>
              <a:rPr lang="sr-Cyrl-R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58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sr-Cyrl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Откриће</a:t>
            </a:r>
            <a:r>
              <a:rPr lang="sr-Latn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гама камере </a:t>
            </a:r>
            <a:r>
              <a:rPr lang="sr-Latn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(</a:t>
            </a:r>
            <a:r>
              <a:rPr lang="en-US" sz="2000" dirty="0">
                <a:solidFill>
                  <a:srgbClr val="FFFF00"/>
                </a:solidFill>
              </a:rPr>
              <a:t>Hal Oscar Anger</a:t>
            </a:r>
            <a:r>
              <a:rPr lang="sr-Latn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)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 </a:t>
            </a:r>
            <a:endParaRPr lang="sr-Cyrl-R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8" name="Picture 13" descr="OverallPosition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3443" y="982663"/>
            <a:ext cx="1454150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5" descr="thyr4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3318" y="1000125"/>
            <a:ext cx="216376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263813" y="3331235"/>
            <a:ext cx="8801100" cy="400110"/>
          </a:xfrm>
          <a:prstGeom prst="rect">
            <a:avLst/>
          </a:prstGeom>
          <a:ln>
            <a:solidFill>
              <a:srgbClr val="FFFF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defRPr/>
            </a:pPr>
            <a:r>
              <a:rPr lang="en-U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</a:t>
            </a:r>
            <a:r>
              <a:rPr lang="sr-Latn-R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sr-Cyrl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Откриће</a:t>
            </a:r>
            <a:r>
              <a:rPr lang="sr-Latn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</a:t>
            </a:r>
            <a:r>
              <a:rPr lang="sr-Latn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 </a:t>
            </a:r>
            <a:r>
              <a:rPr lang="sr-Cyrl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гама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камере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(</a:t>
            </a:r>
            <a:r>
              <a:rPr lang="da-DK" sz="2000" dirty="0">
                <a:solidFill>
                  <a:srgbClr val="FFFF00"/>
                </a:solidFill>
              </a:rPr>
              <a:t>Ron Jaszczak </a:t>
            </a:r>
            <a:r>
              <a:rPr lang="sr-Cyrl-RS" sz="2000" dirty="0">
                <a:solidFill>
                  <a:srgbClr val="FFFF00"/>
                </a:solidFill>
              </a:rPr>
              <a:t>и</a:t>
            </a:r>
            <a:r>
              <a:rPr lang="da-DK" sz="2000" dirty="0">
                <a:solidFill>
                  <a:srgbClr val="FFFF00"/>
                </a:solidFill>
              </a:rPr>
              <a:t> John Keyes</a:t>
            </a:r>
            <a:r>
              <a:rPr lang="sr-Latn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)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 </a:t>
            </a:r>
            <a:endParaRPr lang="sr-Cyrl-R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6" descr="http://evkb.de/uploads/pics/Animation-Gamma-Kamera-II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22859" y="3867521"/>
            <a:ext cx="3990975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132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19075" y="286661"/>
            <a:ext cx="8801100" cy="707886"/>
          </a:xfrm>
          <a:prstGeom prst="rect">
            <a:avLst/>
          </a:prstGeom>
          <a:ln>
            <a:solidFill>
              <a:srgbClr val="FFFF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defRPr/>
            </a:pPr>
            <a:r>
              <a:rPr lang="en-U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</a:t>
            </a:r>
            <a:r>
              <a:rPr lang="sr-Latn-R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sr-Cyrl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Откриће</a:t>
            </a:r>
            <a:r>
              <a:rPr lang="sr-Latn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</a:t>
            </a:r>
            <a:r>
              <a:rPr lang="sr-Latn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 </a:t>
            </a:r>
            <a:r>
              <a:rPr lang="sr-Cyrl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камере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(</a:t>
            </a:r>
            <a:r>
              <a:rPr lang="en-US" sz="2000" dirty="0">
                <a:solidFill>
                  <a:srgbClr val="FFFF00"/>
                </a:solidFill>
              </a:rPr>
              <a:t>Edward Hoffman, Michael </a:t>
            </a:r>
            <a:r>
              <a:rPr lang="en-US" sz="2000" dirty="0" err="1">
                <a:solidFill>
                  <a:srgbClr val="FFFF00"/>
                </a:solidFill>
              </a:rPr>
              <a:t>Ter-Pogossian</a:t>
            </a:r>
            <a:r>
              <a:rPr lang="en-US" sz="2000" dirty="0">
                <a:solidFill>
                  <a:srgbClr val="FFFF00"/>
                </a:solidFill>
              </a:rPr>
              <a:t>, </a:t>
            </a:r>
            <a:r>
              <a:rPr lang="sr-Cyrl-RS" sz="2000" dirty="0">
                <a:solidFill>
                  <a:srgbClr val="FFFF00"/>
                </a:solidFill>
              </a:rPr>
              <a:t>и</a:t>
            </a:r>
            <a:r>
              <a:rPr lang="en-US" sz="2000" dirty="0">
                <a:solidFill>
                  <a:srgbClr val="FFFF00"/>
                </a:solidFill>
              </a:rPr>
              <a:t> Michael Phelps</a:t>
            </a:r>
            <a:r>
              <a:rPr lang="sr-Latn-R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)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itchFamily="18" charset="2"/>
              </a:rPr>
              <a:t> </a:t>
            </a:r>
            <a:endParaRPr lang="sr-Cyrl-R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917" name="Picture 2" descr="Old PET Scann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136" y="1262366"/>
            <a:ext cx="1892300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4" descr="Edward Hoffm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934" y="1242117"/>
            <a:ext cx="11064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8" descr="http://news.usc.edu/files/img/pic1_142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934" y="1264342"/>
            <a:ext cx="936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10" descr="&amp;Rcy;&amp;iecy;&amp;zcy;&amp;ucy;&amp;lcy;&amp;tcy;&amp;acy;&amp;tcy; &amp;scy;&amp;lcy;&amp;icy;&amp;kcy;&amp;acy; &amp;zcy;&amp;acy; Michael M. Ter-Pogossia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48559" y="1264342"/>
            <a:ext cx="10080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2" descr="http://www.rad.kumc.edu/nucmed/images/pet/lung_lg_animated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23908" y="1269332"/>
            <a:ext cx="2996267" cy="2924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19075" y="3406051"/>
            <a:ext cx="8558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sr-Latn-CS" b="1" dirty="0">
                <a:latin typeface="Arial" pitchFamily="34" charset="0"/>
              </a:rPr>
              <a:t>“</a:t>
            </a:r>
            <a:r>
              <a:rPr lang="en-US" b="1" dirty="0">
                <a:latin typeface="Arial" pitchFamily="34" charset="0"/>
              </a:rPr>
              <a:t>Fused image</a:t>
            </a:r>
            <a:r>
              <a:rPr lang="sr-Latn-CS" b="1" dirty="0">
                <a:latin typeface="Arial" pitchFamily="34" charset="0"/>
              </a:rPr>
              <a:t>”</a:t>
            </a:r>
            <a:r>
              <a:rPr lang="en-US" b="1" dirty="0">
                <a:latin typeface="Arial" pitchFamily="34" charset="0"/>
              </a:rPr>
              <a:t> </a:t>
            </a:r>
            <a:r>
              <a:rPr lang="sr-Cyrl-RS" b="1" dirty="0">
                <a:latin typeface="Arial" pitchFamily="34" charset="0"/>
              </a:rPr>
              <a:t>или</a:t>
            </a:r>
            <a:r>
              <a:rPr lang="sr-Latn-CS" b="1" dirty="0">
                <a:latin typeface="Arial" pitchFamily="34" charset="0"/>
              </a:rPr>
              <a:t> “</a:t>
            </a:r>
            <a:r>
              <a:rPr lang="en-US" b="1" dirty="0">
                <a:latin typeface="Arial" pitchFamily="34" charset="0"/>
              </a:rPr>
              <a:t>H</a:t>
            </a:r>
            <a:r>
              <a:rPr lang="sr-Latn-RS" b="1" dirty="0">
                <a:latin typeface="Arial" pitchFamily="34" charset="0"/>
              </a:rPr>
              <a:t>y</a:t>
            </a:r>
            <a:r>
              <a:rPr lang="en-US" b="1" dirty="0" err="1">
                <a:latin typeface="Arial" pitchFamily="34" charset="0"/>
              </a:rPr>
              <a:t>brid</a:t>
            </a:r>
            <a:r>
              <a:rPr lang="sr-Latn-CS" b="1" dirty="0">
                <a:latin typeface="Arial" pitchFamily="34" charset="0"/>
              </a:rPr>
              <a:t> </a:t>
            </a:r>
            <a:r>
              <a:rPr lang="en-US" b="1" dirty="0">
                <a:latin typeface="Arial" pitchFamily="34" charset="0"/>
              </a:rPr>
              <a:t>image</a:t>
            </a:r>
            <a:r>
              <a:rPr lang="sr-Latn-CS" b="1" dirty="0">
                <a:latin typeface="Arial" pitchFamily="34" charset="0"/>
              </a:rPr>
              <a:t>” </a:t>
            </a:r>
            <a:r>
              <a:rPr lang="sr-Cyrl-RS" b="1" dirty="0">
                <a:latin typeface="Arial" pitchFamily="34" charset="0"/>
              </a:rPr>
              <a:t>системи</a:t>
            </a:r>
            <a:endParaRPr lang="en-US" b="1" dirty="0">
              <a:latin typeface="Arial" pitchFamily="34" charset="0"/>
            </a:endParaRPr>
          </a:p>
          <a:p>
            <a:pPr marL="342900" indent="-342900" eaLnBrk="0" hangingPunct="0">
              <a:defRPr/>
            </a:pPr>
            <a:r>
              <a:rPr lang="en-US" dirty="0">
                <a:latin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</a:rPr>
              <a:t>SPECT/CT</a:t>
            </a:r>
            <a:r>
              <a:rPr lang="sr-Latn-RS" dirty="0" smtClean="0">
                <a:latin typeface="Arial" pitchFamily="34" charset="0"/>
              </a:rPr>
              <a:t>; </a:t>
            </a:r>
            <a:r>
              <a:rPr lang="en-US" dirty="0" smtClean="0">
                <a:latin typeface="Arial" pitchFamily="34" charset="0"/>
              </a:rPr>
              <a:t>PET/CT</a:t>
            </a:r>
            <a:r>
              <a:rPr lang="sr-Latn-RS" dirty="0" smtClean="0">
                <a:latin typeface="Arial" pitchFamily="34" charset="0"/>
              </a:rPr>
              <a:t>; </a:t>
            </a:r>
            <a:r>
              <a:rPr lang="en-US" dirty="0" smtClean="0">
                <a:latin typeface="Arial" pitchFamily="34" charset="0"/>
              </a:rPr>
              <a:t>SPECT/MRI</a:t>
            </a:r>
            <a:r>
              <a:rPr lang="sr-Latn-RS" dirty="0" smtClean="0">
                <a:latin typeface="Arial" pitchFamily="34" charset="0"/>
              </a:rPr>
              <a:t>; </a:t>
            </a:r>
            <a:r>
              <a:rPr lang="en-US" dirty="0" smtClean="0">
                <a:latin typeface="Arial" pitchFamily="34" charset="0"/>
              </a:rPr>
              <a:t>PET/MRI</a:t>
            </a:r>
            <a:endParaRPr lang="en-US" dirty="0">
              <a:latin typeface="Arial" pitchFamily="34" charset="0"/>
            </a:endParaRPr>
          </a:p>
        </p:txBody>
      </p:sp>
      <p:pic>
        <p:nvPicPr>
          <p:cNvPr id="16" name="Picture 7" descr="Page07_Head03"/>
          <p:cNvPicPr>
            <a:picLocks noChangeAspect="1" noChangeArrowheads="1"/>
          </p:cNvPicPr>
          <p:nvPr/>
        </p:nvPicPr>
        <p:blipFill>
          <a:blip r:embed="rId7" cstate="print"/>
          <a:srcRect l="17113"/>
          <a:stretch>
            <a:fillRect/>
          </a:stretch>
        </p:blipFill>
        <p:spPr bwMode="auto">
          <a:xfrm>
            <a:off x="3180162" y="4298333"/>
            <a:ext cx="1935916" cy="233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8" descr="Page07_Head01"/>
          <p:cNvPicPr>
            <a:picLocks noChangeAspect="1" noChangeArrowheads="1"/>
          </p:cNvPicPr>
          <p:nvPr/>
        </p:nvPicPr>
        <p:blipFill>
          <a:blip r:embed="rId8" cstate="print"/>
          <a:srcRect r="14513"/>
          <a:stretch>
            <a:fillRect/>
          </a:stretch>
        </p:blipFill>
        <p:spPr bwMode="auto">
          <a:xfrm>
            <a:off x="316264" y="4306208"/>
            <a:ext cx="1996882" cy="233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 descr="Page07_Head0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6263" y="4289097"/>
            <a:ext cx="2353045" cy="235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807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-0.28125 -0.002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4063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584200" y="-1999"/>
            <a:ext cx="7772400" cy="1609344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tx1"/>
                </a:solidFill>
              </a:rPr>
              <a:t>ALARA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334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A- as</a:t>
            </a:r>
          </a:p>
          <a:p>
            <a:pPr eaLnBrk="1" hangingPunct="1">
              <a:defRPr/>
            </a:pPr>
            <a:r>
              <a:rPr lang="en-US" sz="4400" dirty="0" smtClean="0"/>
              <a:t>L- low</a:t>
            </a:r>
          </a:p>
          <a:p>
            <a:pPr eaLnBrk="1" hangingPunct="1">
              <a:defRPr/>
            </a:pPr>
            <a:r>
              <a:rPr lang="en-US" sz="4400" dirty="0" smtClean="0"/>
              <a:t>A- as</a:t>
            </a:r>
          </a:p>
          <a:p>
            <a:pPr eaLnBrk="1" hangingPunct="1">
              <a:defRPr/>
            </a:pPr>
            <a:r>
              <a:rPr lang="en-US" sz="4400" dirty="0" smtClean="0"/>
              <a:t>R- reasonably</a:t>
            </a:r>
          </a:p>
          <a:p>
            <a:pPr eaLnBrk="1" hangingPunct="1">
              <a:defRPr/>
            </a:pPr>
            <a:r>
              <a:rPr lang="en-US" sz="4400" dirty="0" smtClean="0"/>
              <a:t>A- achievable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800" dirty="0" smtClean="0"/>
              <a:t>    </a:t>
            </a:r>
          </a:p>
        </p:txBody>
      </p:sp>
      <p:pic>
        <p:nvPicPr>
          <p:cNvPr id="7" name="Picture 6" descr="power-plant-fish-2-copyright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75" y="1785938"/>
            <a:ext cx="107632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ringclock0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0" y="876300"/>
            <a:ext cx="139065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11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72275" y="2733675"/>
            <a:ext cx="1392238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nuc_vis_shield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4175" y="4629150"/>
            <a:ext cx="14573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15"/>
          <p:cNvSpPr>
            <a:spLocks noChangeArrowheads="1" noChangeShapeType="1" noTextEdit="1"/>
          </p:cNvSpPr>
          <p:nvPr/>
        </p:nvSpPr>
        <p:spPr bwMode="auto">
          <a:xfrm>
            <a:off x="1307307" y="623102"/>
            <a:ext cx="6400150" cy="368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7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Изотопи  акцидентално унети у природу </a:t>
            </a:r>
            <a:endParaRPr lang="sr-Latn-RS" sz="27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46083" name="Picture 3" descr="INES en.sv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307" y="2332477"/>
            <a:ext cx="6121003" cy="34897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8" name="Rectangle 17"/>
          <p:cNvSpPr/>
          <p:nvPr/>
        </p:nvSpPr>
        <p:spPr>
          <a:xfrm>
            <a:off x="1186967" y="1692874"/>
            <a:ext cx="6361682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/>
              <a:t>International Nuclear Event Scale</a:t>
            </a:r>
            <a:r>
              <a:rPr lang="en-US" sz="2400" dirty="0"/>
              <a:t> (</a:t>
            </a:r>
            <a:r>
              <a:rPr lang="en-US" sz="2400" b="1" dirty="0"/>
              <a:t>INES)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5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42875" y="928688"/>
            <a:ext cx="8567738" cy="55165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RS" sz="2400" dirty="0" smtClean="0">
                <a:latin typeface="Arial Rounded MT Bold" pitchFamily="34" charset="0"/>
              </a:rPr>
              <a:t>сноп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фотона</a:t>
            </a:r>
            <a:r>
              <a:rPr lang="hr-HR" sz="2400" dirty="0" smtClean="0">
                <a:latin typeface="Arial Rounded MT Bold" pitchFamily="34" charset="0"/>
              </a:rPr>
              <a:t>, </a:t>
            </a:r>
            <a:r>
              <a:rPr lang="sr-Cyrl-RS" sz="2400" dirty="0" smtClean="0">
                <a:latin typeface="Arial Rounded MT Bold" pitchFamily="34" charset="0"/>
              </a:rPr>
              <a:t>основних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кванта</a:t>
            </a:r>
            <a:r>
              <a:rPr lang="hr-HR" sz="2400" dirty="0" smtClean="0">
                <a:latin typeface="Arial Rounded MT Bold" pitchFamily="34" charset="0"/>
              </a:rPr>
              <a:t> (“</a:t>
            </a:r>
            <a:r>
              <a:rPr lang="sr-Cyrl-RS" sz="2400" dirty="0" smtClean="0">
                <a:latin typeface="Arial Rounded MT Bold" pitchFamily="34" charset="0"/>
              </a:rPr>
              <a:t>пакетића</a:t>
            </a:r>
            <a:r>
              <a:rPr lang="hr-HR" sz="2400" dirty="0" smtClean="0">
                <a:latin typeface="Arial Rounded MT Bold" pitchFamily="34" charset="0"/>
              </a:rPr>
              <a:t>”) </a:t>
            </a:r>
            <a:r>
              <a:rPr lang="sr-Cyrl-RS" sz="2400" dirty="0" smtClean="0">
                <a:latin typeface="Arial Rounded MT Bold" pitchFamily="34" charset="0"/>
              </a:rPr>
              <a:t>енергије</a:t>
            </a:r>
            <a:endParaRPr lang="hr-HR" sz="2400" dirty="0" smtClean="0">
              <a:latin typeface="Arial Rounded MT Bold" pitchFamily="34" charset="0"/>
            </a:endParaRPr>
          </a:p>
          <a:p>
            <a:pPr algn="just" eaLnBrk="1" hangingPunct="1">
              <a:defRPr/>
            </a:pPr>
            <a:r>
              <a:rPr lang="sr-Cyrl-RS" sz="2400" dirty="0" smtClean="0">
                <a:latin typeface="Arial Rounded MT Bold" pitchFamily="34" charset="0"/>
              </a:rPr>
              <a:t>описује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се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фреквенцијом</a:t>
            </a:r>
            <a:r>
              <a:rPr lang="hr-HR" sz="2400" i="1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зрачења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или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таласном</a:t>
            </a:r>
            <a:r>
              <a:rPr lang="hr-HR" sz="2400" i="1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дужином</a:t>
            </a:r>
            <a:r>
              <a:rPr lang="hr-HR" sz="2400" i="1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зрачења</a:t>
            </a:r>
            <a:r>
              <a:rPr lang="hr-HR" sz="2400" dirty="0" smtClean="0">
                <a:latin typeface="Arial Rounded MT Bold" pitchFamily="34" charset="0"/>
              </a:rPr>
              <a:t>. </a:t>
            </a:r>
            <a:r>
              <a:rPr lang="sr-Cyrl-RS" sz="2400" dirty="0" smtClean="0">
                <a:latin typeface="Arial Rounded MT Bold" pitchFamily="34" charset="0"/>
              </a:rPr>
              <a:t>Изузетно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се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рендгенско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зрачење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описује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напоном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којим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је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постигнуто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то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зрачење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у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киловолтима</a:t>
            </a:r>
            <a:r>
              <a:rPr lang="hr-HR" sz="2400" dirty="0" smtClean="0">
                <a:latin typeface="Arial Rounded MT Bold" pitchFamily="34" charset="0"/>
              </a:rPr>
              <a:t> (</a:t>
            </a:r>
            <a:r>
              <a:rPr lang="en-US" sz="2400" dirty="0" smtClean="0">
                <a:latin typeface="Arial Rounded MT Bold" pitchFamily="34" charset="0"/>
              </a:rPr>
              <a:t>kV</a:t>
            </a:r>
            <a:r>
              <a:rPr lang="hr-HR" sz="2400" dirty="0" smtClean="0">
                <a:latin typeface="Arial Rounded MT Bold" pitchFamily="34" charset="0"/>
              </a:rPr>
              <a:t>)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sr-Cyrl-RS" sz="2400" dirty="0" smtClean="0">
                <a:latin typeface="Arial Rounded MT Bold" pitchFamily="34" charset="0"/>
              </a:rPr>
              <a:t>Врсте</a:t>
            </a:r>
            <a:r>
              <a:rPr lang="sr-Latn-RS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јонизујућег зрачења</a:t>
            </a:r>
            <a:r>
              <a:rPr lang="hr-HR" sz="2400" dirty="0" smtClean="0">
                <a:latin typeface="Arial Rounded MT Bold" pitchFamily="34" charset="0"/>
              </a:rPr>
              <a:t>:</a:t>
            </a:r>
          </a:p>
          <a:p>
            <a:pPr algn="just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hr-HR" sz="2400" dirty="0" smtClean="0">
                <a:latin typeface="Arial Rounded MT Bold" pitchFamily="34" charset="0"/>
              </a:rPr>
              <a:t>- </a:t>
            </a:r>
            <a:r>
              <a:rPr lang="sr-Cyrl-RS" sz="2400" b="1" dirty="0" smtClean="0">
                <a:latin typeface="Arial Rounded MT Bold" pitchFamily="34" charset="0"/>
              </a:rPr>
              <a:t>рендгенско</a:t>
            </a:r>
            <a:r>
              <a:rPr lang="hr-HR" sz="2400" b="1" dirty="0" smtClean="0">
                <a:latin typeface="Arial Rounded MT Bold" pitchFamily="34" charset="0"/>
              </a:rPr>
              <a:t> </a:t>
            </a:r>
            <a:r>
              <a:rPr lang="sr-Cyrl-RS" sz="2400" b="1" dirty="0" smtClean="0">
                <a:latin typeface="Arial Rounded MT Bold" pitchFamily="34" charset="0"/>
              </a:rPr>
              <a:t>„</a:t>
            </a:r>
            <a:r>
              <a:rPr lang="sr-Latn-RS" sz="2400" b="1" dirty="0" smtClean="0">
                <a:latin typeface="Arial Rounded MT Bold" pitchFamily="34" charset="0"/>
              </a:rPr>
              <a:t>X</a:t>
            </a:r>
            <a:r>
              <a:rPr lang="sr-Cyrl-RS" sz="2400" b="1" dirty="0" smtClean="0">
                <a:latin typeface="Arial Rounded MT Bold" pitchFamily="34" charset="0"/>
              </a:rPr>
              <a:t>“</a:t>
            </a:r>
            <a:r>
              <a:rPr lang="sr-Latn-RS" sz="2400" b="1" dirty="0" smtClean="0">
                <a:latin typeface="Arial Rounded MT Bold" pitchFamily="34" charset="0"/>
              </a:rPr>
              <a:t> </a:t>
            </a:r>
            <a:r>
              <a:rPr lang="sr-Cyrl-RS" sz="2400" b="1" dirty="0" smtClean="0">
                <a:latin typeface="Arial Rounded MT Bold" pitchFamily="34" charset="0"/>
              </a:rPr>
              <a:t>зрачење</a:t>
            </a:r>
            <a:r>
              <a:rPr lang="hr-HR" sz="2400" b="1" dirty="0" smtClean="0">
                <a:latin typeface="Arial Rounded MT Bold" pitchFamily="34" charset="0"/>
              </a:rPr>
              <a:t> </a:t>
            </a:r>
            <a:r>
              <a:rPr lang="hr-HR" dirty="0" smtClean="0">
                <a:latin typeface="Arial Rounded MT Bold" pitchFamily="34" charset="0"/>
              </a:rPr>
              <a:t>(W.</a:t>
            </a:r>
            <a:r>
              <a:rPr lang="en-US" dirty="0" smtClean="0">
                <a:latin typeface="Arial Rounded MT Bold" pitchFamily="34" charset="0"/>
              </a:rPr>
              <a:t>C</a:t>
            </a:r>
            <a:r>
              <a:rPr lang="hr-HR" dirty="0" smtClean="0">
                <a:latin typeface="Arial Rounded MT Bold" pitchFamily="34" charset="0"/>
              </a:rPr>
              <a:t>.</a:t>
            </a:r>
            <a:r>
              <a:rPr lang="en-US" dirty="0" smtClean="0">
                <a:latin typeface="Arial Rounded MT Bold" pitchFamily="34" charset="0"/>
              </a:rPr>
              <a:t>R</a:t>
            </a:r>
            <a:r>
              <a:rPr lang="hr-HR" dirty="0" smtClean="0">
                <a:latin typeface="Arial Rounded MT Bold" pitchFamily="34" charset="0"/>
              </a:rPr>
              <a:t>ö</a:t>
            </a:r>
            <a:r>
              <a:rPr lang="en-US" dirty="0" err="1" smtClean="0">
                <a:latin typeface="Arial Rounded MT Bold" pitchFamily="34" charset="0"/>
              </a:rPr>
              <a:t>ntgen</a:t>
            </a:r>
            <a:r>
              <a:rPr lang="hr-HR" dirty="0" smtClean="0">
                <a:latin typeface="Arial Rounded MT Bold" pitchFamily="34" charset="0"/>
              </a:rPr>
              <a:t>,</a:t>
            </a:r>
            <a:r>
              <a:rPr lang="hr-HR" dirty="0" smtClean="0">
                <a:latin typeface="Arial Rounded MT Bold" pitchFamily="34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Arial Rounded MT Bold" pitchFamily="34" charset="0"/>
                <a:cs typeface="Times New Roman" pitchFamily="18" charset="0"/>
              </a:rPr>
              <a:t>енгл</a:t>
            </a:r>
            <a:r>
              <a:rPr lang="hr-HR" dirty="0" smtClean="0">
                <a:latin typeface="Arial Rounded MT Bold" pitchFamily="34" charset="0"/>
                <a:cs typeface="Times New Roman" pitchFamily="18" charset="0"/>
              </a:rPr>
              <a:t>. </a:t>
            </a:r>
            <a:r>
              <a:rPr lang="hr-HR" i="1" dirty="0" smtClean="0">
                <a:latin typeface="Arial Rounded MT Bold" pitchFamily="34" charset="0"/>
                <a:cs typeface="Times New Roman" pitchFamily="18" charset="0"/>
              </a:rPr>
              <a:t>X-</a:t>
            </a:r>
            <a:r>
              <a:rPr lang="en-US" i="1" dirty="0" err="1" smtClean="0">
                <a:latin typeface="Arial Rounded MT Bold" pitchFamily="34" charset="0"/>
                <a:cs typeface="Times New Roman" pitchFamily="18" charset="0"/>
              </a:rPr>
              <a:t>ra</a:t>
            </a:r>
            <a:r>
              <a:rPr lang="hr-HR" i="1" dirty="0" smtClean="0">
                <a:latin typeface="Arial Rounded MT Bold" pitchFamily="34" charset="0"/>
                <a:cs typeface="Times New Roman" pitchFamily="18" charset="0"/>
              </a:rPr>
              <a:t>y</a:t>
            </a:r>
            <a:r>
              <a:rPr lang="en-US" i="1" dirty="0" smtClean="0">
                <a:latin typeface="Arial Rounded MT Bold" pitchFamily="34" charset="0"/>
                <a:cs typeface="Times New Roman" pitchFamily="18" charset="0"/>
              </a:rPr>
              <a:t>s</a:t>
            </a:r>
            <a:r>
              <a:rPr lang="hr-HR" dirty="0" smtClean="0">
                <a:latin typeface="Arial Rounded MT Bold" pitchFamily="34" charset="0"/>
                <a:cs typeface="Times New Roman" pitchFamily="18" charset="0"/>
              </a:rPr>
              <a:t>) </a:t>
            </a:r>
            <a:r>
              <a:rPr lang="hr-HR" sz="2400" b="1" dirty="0" smtClean="0">
                <a:latin typeface="Arial Rounded MT Bold" pitchFamily="34" charset="0"/>
                <a:cs typeface="Times New Roman" pitchFamily="18" charset="0"/>
              </a:rPr>
              <a:t>	</a:t>
            </a:r>
            <a:endParaRPr lang="sr-Cyrl-RS" sz="2400" b="1" dirty="0" smtClean="0">
              <a:latin typeface="Arial Rounded MT Bold" pitchFamily="34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None/>
              <a:defRPr/>
            </a:pPr>
            <a:r>
              <a:rPr lang="hr-HR" sz="2400" b="1" dirty="0" smtClean="0">
                <a:latin typeface="Arial Rounded MT Bold" pitchFamily="34" charset="0"/>
                <a:cs typeface="Times New Roman" pitchFamily="18" charset="0"/>
              </a:rPr>
              <a:t>- </a:t>
            </a:r>
            <a:r>
              <a:rPr lang="sr-Cyrl-RS" sz="2400" b="1" dirty="0" smtClean="0">
                <a:latin typeface="Arial Rounded MT Bold" pitchFamily="34" charset="0"/>
              </a:rPr>
              <a:t>гама</a:t>
            </a:r>
            <a:r>
              <a:rPr lang="hr-HR" sz="2400" b="1" dirty="0" smtClean="0">
                <a:latin typeface="Arial Rounded MT Bold" pitchFamily="34" charset="0"/>
              </a:rPr>
              <a:t> </a:t>
            </a:r>
            <a:r>
              <a:rPr lang="sr-Cyrl-RS" sz="2400" b="1" dirty="0" smtClean="0">
                <a:latin typeface="Arial Rounded MT Bold" pitchFamily="34" charset="0"/>
              </a:rPr>
              <a:t>„</a:t>
            </a:r>
            <a:r>
              <a:rPr lang="el-GR" sz="2400" b="1" dirty="0" smtClean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sr-Cyrl-RS" sz="2400" b="1" dirty="0" smtClean="0">
                <a:latin typeface="Arial Rounded MT Bold" pitchFamily="34" charset="0"/>
              </a:rPr>
              <a:t>“</a:t>
            </a:r>
            <a:r>
              <a:rPr lang="sr-Latn-RS" sz="2400" b="1" dirty="0" smtClean="0">
                <a:latin typeface="Arial Rounded MT Bold" pitchFamily="34" charset="0"/>
              </a:rPr>
              <a:t> </a:t>
            </a:r>
            <a:r>
              <a:rPr lang="sr-Cyrl-RS" sz="2400" b="1" dirty="0" smtClean="0">
                <a:latin typeface="Arial Rounded MT Bold" pitchFamily="34" charset="0"/>
              </a:rPr>
              <a:t>зрачење</a:t>
            </a:r>
            <a:endParaRPr lang="hr-HR" b="1" dirty="0" smtClean="0">
              <a:latin typeface="Arial Rounded MT Bold" pitchFamily="34" charset="0"/>
            </a:endParaRPr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7644533" y="794963"/>
            <a:ext cx="14994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latin typeface="Tahoma" pitchFamily="34" charset="0"/>
              </a:rPr>
              <a:t>E=h*v</a:t>
            </a:r>
          </a:p>
        </p:txBody>
      </p:sp>
      <p:sp>
        <p:nvSpPr>
          <p:cNvPr id="3" name="Rectangle 2"/>
          <p:cNvSpPr/>
          <p:nvPr/>
        </p:nvSpPr>
        <p:spPr>
          <a:xfrm>
            <a:off x="2202030" y="210188"/>
            <a:ext cx="52416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3200" dirty="0"/>
              <a:t>Електромагнетна зрачења</a:t>
            </a:r>
          </a:p>
        </p:txBody>
      </p:sp>
      <p:pic>
        <p:nvPicPr>
          <p:cNvPr id="7" name="Picture 5" descr="ral2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96721" y="3875530"/>
            <a:ext cx="7268224" cy="298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052513"/>
            <a:ext cx="9144000" cy="538523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Честично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сноп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врло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брзих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субатомских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честица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група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енергијом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честица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електронволтима</a:t>
            </a:r>
            <a:r>
              <a:rPr lang="hr-HR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keV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MeV</a:t>
            </a:r>
            <a:endParaRPr lang="hr-H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Врсте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sr-Cyrl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алфа</a:t>
            </a:r>
            <a:r>
              <a:rPr lang="hr-H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l-G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–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сноп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брзих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честица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језгра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атома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хелијума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два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протона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два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неутрона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sr-Cyrl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бета</a:t>
            </a:r>
            <a:r>
              <a:rPr lang="hr-H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l-G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–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сноп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брзих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честица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електрона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sr-Cyrl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електронско</a:t>
            </a:r>
            <a:r>
              <a:rPr lang="hr-H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сноп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брзих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електрона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природи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 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једнако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зрачењу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sr-Cyrl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неутронско</a:t>
            </a:r>
            <a:r>
              <a:rPr lang="hr-H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сноп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брзих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неутрона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остало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sr-Cyrl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протонско</a:t>
            </a:r>
            <a:r>
              <a:rPr lang="hr-HR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деутеронско</a:t>
            </a:r>
            <a:r>
              <a:rPr lang="hr-HR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тритонско</a:t>
            </a:r>
            <a:r>
              <a:rPr lang="hr-HR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тешкојонско</a:t>
            </a:r>
            <a:r>
              <a:rPr lang="hr-HR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sr-Cyrl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зрачење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др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2245978" y="177861"/>
            <a:ext cx="4784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Корпускуларна зрачења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5" descr="cloud"/>
          <p:cNvSpPr>
            <a:spLocks noChangeAspect="1" noChangeArrowheads="1"/>
          </p:cNvSpPr>
          <p:nvPr/>
        </p:nvSpPr>
        <p:spPr bwMode="auto">
          <a:xfrm>
            <a:off x="5017336" y="1394462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3076" name="AutoShape 7" descr="cloud"/>
          <p:cNvSpPr>
            <a:spLocks noChangeAspect="1" noChangeArrowheads="1"/>
          </p:cNvSpPr>
          <p:nvPr/>
        </p:nvSpPr>
        <p:spPr bwMode="auto">
          <a:xfrm>
            <a:off x="5491183" y="1502864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3077" name="AutoShape 9" descr="cloud"/>
          <p:cNvSpPr>
            <a:spLocks noChangeAspect="1" noChangeArrowheads="1"/>
          </p:cNvSpPr>
          <p:nvPr/>
        </p:nvSpPr>
        <p:spPr bwMode="auto">
          <a:xfrm>
            <a:off x="4250531" y="1388050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3078" name="AutoShape 11" descr="ruthmod"/>
          <p:cNvSpPr>
            <a:spLocks noChangeAspect="1" noChangeArrowheads="1"/>
          </p:cNvSpPr>
          <p:nvPr/>
        </p:nvSpPr>
        <p:spPr bwMode="auto">
          <a:xfrm>
            <a:off x="3178969" y="1233271"/>
            <a:ext cx="278606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344" y="3835735"/>
            <a:ext cx="2076550" cy="20765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399" y="4000797"/>
            <a:ext cx="2134157" cy="199554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34" y="2037400"/>
            <a:ext cx="2031137" cy="13583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631" y="1969330"/>
            <a:ext cx="2132927" cy="14263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498" y="2032325"/>
            <a:ext cx="2071402" cy="1385250"/>
          </a:xfrm>
          <a:prstGeom prst="rect">
            <a:avLst/>
          </a:prstGeom>
        </p:spPr>
      </p:pic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5665900" y="2277173"/>
            <a:ext cx="434578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4050" b="1" dirty="0"/>
              <a:t>+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2933663" y="2286297"/>
            <a:ext cx="415529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4050" b="1" dirty="0"/>
              <a:t>=</a:t>
            </a:r>
          </a:p>
        </p:txBody>
      </p:sp>
      <p:sp>
        <p:nvSpPr>
          <p:cNvPr id="8" name="Rectangle 7"/>
          <p:cNvSpPr/>
          <p:nvPr/>
        </p:nvSpPr>
        <p:spPr>
          <a:xfrm>
            <a:off x="6086674" y="911971"/>
            <a:ext cx="24620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Језгро сачињавају нуклеони - то су протони и неутрони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3397830" y="917399"/>
            <a:ext cx="24787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Електронски омотач - у коме се крећу електрони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Rectangle 11"/>
          <p:cNvSpPr/>
          <p:nvPr/>
        </p:nvSpPr>
        <p:spPr>
          <a:xfrm>
            <a:off x="448658" y="917399"/>
            <a:ext cx="26279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Атом се састоји од језгра и електронског омотача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2153840" y="434107"/>
            <a:ext cx="4836319" cy="484748"/>
          </a:xfrm>
          <a:prstGeom prst="rect">
            <a:avLst/>
          </a:prstGeom>
          <a:ln>
            <a:solidFill>
              <a:srgbClr val="FFFF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257175" indent="-257175" algn="ctr" eaLnBrk="0" hangingPunct="0">
              <a:defRPr/>
            </a:pPr>
            <a:r>
              <a:rPr lang="sr-Cyrl-RS" sz="2550" b="1" cap="all" dirty="0">
                <a:solidFill>
                  <a:schemeClr val="bg1"/>
                </a:solidFill>
                <a:sym typeface="Symbol" pitchFamily="18" charset="2"/>
              </a:rPr>
              <a:t>Грађа атома</a:t>
            </a:r>
            <a:endParaRPr lang="sr-Cyrl-RS" sz="2550" b="1" cap="all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60783" y="6036108"/>
            <a:ext cx="1580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 smtClean="0"/>
              <a:t>Боров модел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946170" y="6006414"/>
            <a:ext cx="3084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/>
              <a:t>Таласно-механички модел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10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8|10.5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7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B56F616-FF2E-454C-86EA-E907C89C1FD5}">
  <we:reference id="wa104379177" version="1.0.0.1" store="en-001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4750</TotalTime>
  <Words>1825</Words>
  <Application>Microsoft Office PowerPoint</Application>
  <PresentationFormat>On-screen Show (4:3)</PresentationFormat>
  <Paragraphs>301</Paragraphs>
  <Slides>53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53</vt:i4>
      </vt:variant>
    </vt:vector>
  </HeadingPairs>
  <TitlesOfParts>
    <vt:vector size="71" baseType="lpstr">
      <vt:lpstr>宋体</vt:lpstr>
      <vt:lpstr>Arial</vt:lpstr>
      <vt:lpstr>Arial Black</vt:lpstr>
      <vt:lpstr>Arial Rounded MT Bold</vt:lpstr>
      <vt:lpstr>Calibri</vt:lpstr>
      <vt:lpstr>Cambria</vt:lpstr>
      <vt:lpstr>Impact</vt:lpstr>
      <vt:lpstr>Rockwell</vt:lpstr>
      <vt:lpstr>Rockwell Condensed</vt:lpstr>
      <vt:lpstr>Symbol</vt:lpstr>
      <vt:lpstr>Tahoma</vt:lpstr>
      <vt:lpstr>Times New Roman</vt:lpstr>
      <vt:lpstr>Wingdings</vt:lpstr>
      <vt:lpstr>Wingdings 2</vt:lpstr>
      <vt:lpstr>Wood Type</vt:lpstr>
      <vt:lpstr>Equation</vt:lpstr>
      <vt:lpstr>Photo Editor Photo</vt:lpstr>
      <vt:lpstr>Bitmap Image</vt:lpstr>
      <vt:lpstr>ВИЗУАЛИЗАЦИОНЕ ТЕХНИКЕ У СТОМАТОЛОГИЈИ   НАСТАВНА ЈЕДИНИЦА 1 РАДИЈАЦИЈа, ИСТОРИЈАТ И ФИЗИЧКИ ОСНОВИ.   </vt:lpstr>
      <vt:lpstr>Откуд радијација?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Алфа распад</vt:lpstr>
      <vt:lpstr>PowerPoint Presentation</vt:lpstr>
      <vt:lpstr>PowerPoint Presentation</vt:lpstr>
      <vt:lpstr>PowerPoint Presentation</vt:lpstr>
      <vt:lpstr>Изомерни прелаз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ALARA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Milovan D. Matovic</dc:creator>
  <cp:lastModifiedBy>Vladimir Vukomanovic</cp:lastModifiedBy>
  <cp:revision>332</cp:revision>
  <dcterms:created xsi:type="dcterms:W3CDTF">2007-06-04T17:04:49Z</dcterms:created>
  <dcterms:modified xsi:type="dcterms:W3CDTF">2021-02-07T16:36:44Z</dcterms:modified>
</cp:coreProperties>
</file>